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12" r:id="rId2"/>
    <p:sldId id="337" r:id="rId3"/>
    <p:sldId id="336" r:id="rId4"/>
    <p:sldId id="264" r:id="rId5"/>
    <p:sldId id="359" r:id="rId6"/>
    <p:sldId id="263" r:id="rId7"/>
    <p:sldId id="360" r:id="rId8"/>
    <p:sldId id="265" r:id="rId9"/>
    <p:sldId id="363" r:id="rId10"/>
    <p:sldId id="266" r:id="rId11"/>
    <p:sldId id="267" r:id="rId12"/>
    <p:sldId id="364" r:id="rId13"/>
    <p:sldId id="325" r:id="rId14"/>
    <p:sldId id="324" r:id="rId15"/>
    <p:sldId id="365" r:id="rId16"/>
    <p:sldId id="366" r:id="rId17"/>
    <p:sldId id="326" r:id="rId18"/>
    <p:sldId id="272" r:id="rId19"/>
    <p:sldId id="327" r:id="rId20"/>
    <p:sldId id="328" r:id="rId21"/>
    <p:sldId id="346" r:id="rId22"/>
    <p:sldId id="338" r:id="rId23"/>
    <p:sldId id="362" r:id="rId24"/>
    <p:sldId id="353" r:id="rId25"/>
    <p:sldId id="348" r:id="rId26"/>
    <p:sldId id="329" r:id="rId27"/>
    <p:sldId id="351" r:id="rId28"/>
    <p:sldId id="341" r:id="rId29"/>
    <p:sldId id="330" r:id="rId30"/>
    <p:sldId id="352" r:id="rId31"/>
    <p:sldId id="342" r:id="rId32"/>
    <p:sldId id="277" r:id="rId33"/>
    <p:sldId id="347" r:id="rId34"/>
    <p:sldId id="354" r:id="rId35"/>
    <p:sldId id="331" r:id="rId36"/>
    <p:sldId id="343" r:id="rId37"/>
    <p:sldId id="349" r:id="rId38"/>
    <p:sldId id="350" r:id="rId39"/>
    <p:sldId id="357" r:id="rId40"/>
    <p:sldId id="332" r:id="rId41"/>
    <p:sldId id="355" r:id="rId42"/>
    <p:sldId id="356" r:id="rId43"/>
    <p:sldId id="358" r:id="rId44"/>
    <p:sldId id="278" r:id="rId45"/>
    <p:sldId id="334" r:id="rId46"/>
    <p:sldId id="311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86" autoAdjust="0"/>
    <p:restoredTop sz="94434" autoAdjust="0"/>
  </p:normalViewPr>
  <p:slideViewPr>
    <p:cSldViewPr>
      <p:cViewPr varScale="1">
        <p:scale>
          <a:sx n="50" d="100"/>
          <a:sy n="50" d="100"/>
        </p:scale>
        <p:origin x="432" y="4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84E420-57EF-4930-BA61-02BD97EEDA5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7D8BE-0DBF-4CB5-B3FC-1209E9448B9B}">
      <dgm:prSet phldrT="[Text]" custT="1"/>
      <dgm:spPr/>
      <dgm:t>
        <a:bodyPr/>
        <a:lstStyle/>
        <a:p>
          <a:r>
            <a:rPr lang="en-US" sz="4000" i="1" dirty="0"/>
            <a:t>“</a:t>
          </a:r>
          <a:r>
            <a:rPr lang="en-IE" sz="4000" b="0" i="1" dirty="0"/>
            <a:t>Lisp is the Chuck Norris of programming languages.”</a:t>
          </a:r>
          <a:endParaRPr lang="en-US" sz="4000" i="1" dirty="0"/>
        </a:p>
      </dgm:t>
    </dgm:pt>
    <dgm:pt modelId="{1DB1CAA8-FB3E-48D9-B6F3-8D1BBB51A8BD}" type="parTrans" cxnId="{F2F48AC4-20F0-4BF0-9806-5A1476CBA85E}">
      <dgm:prSet/>
      <dgm:spPr/>
      <dgm:t>
        <a:bodyPr/>
        <a:lstStyle/>
        <a:p>
          <a:endParaRPr lang="en-US" sz="2400"/>
        </a:p>
      </dgm:t>
    </dgm:pt>
    <dgm:pt modelId="{7C581807-F73A-4DAE-A56D-25F3783977C1}" type="sibTrans" cxnId="{F2F48AC4-20F0-4BF0-9806-5A1476CBA85E}">
      <dgm:prSet/>
      <dgm:spPr/>
      <dgm:t>
        <a:bodyPr/>
        <a:lstStyle/>
        <a:p>
          <a:endParaRPr lang="en-US" sz="2400"/>
        </a:p>
      </dgm:t>
    </dgm:pt>
    <dgm:pt modelId="{C342E3F0-C820-4299-BE8C-DC0FCAD53E8C}">
      <dgm:prSet custT="1"/>
      <dgm:spPr/>
      <dgm:t>
        <a:bodyPr/>
        <a:lstStyle/>
        <a:p>
          <a:r>
            <a:rPr lang="en-IE" sz="4000" b="0" i="1" dirty="0"/>
            <a:t>“Lisp is the bar other languages are measured against.”</a:t>
          </a:r>
        </a:p>
      </dgm:t>
    </dgm:pt>
    <dgm:pt modelId="{6D159C3F-127E-4BF7-B64E-FA1EC0188B42}" type="parTrans" cxnId="{0890EAE7-56CA-45F1-9427-C642A12CE055}">
      <dgm:prSet/>
      <dgm:spPr/>
      <dgm:t>
        <a:bodyPr/>
        <a:lstStyle/>
        <a:p>
          <a:endParaRPr lang="en-US" sz="2400"/>
        </a:p>
      </dgm:t>
    </dgm:pt>
    <dgm:pt modelId="{B037C956-FEE8-47EB-9959-F1BF4CC71AA5}" type="sibTrans" cxnId="{0890EAE7-56CA-45F1-9427-C642A12CE055}">
      <dgm:prSet/>
      <dgm:spPr/>
      <dgm:t>
        <a:bodyPr/>
        <a:lstStyle/>
        <a:p>
          <a:endParaRPr lang="en-US" sz="2400"/>
        </a:p>
      </dgm:t>
    </dgm:pt>
    <dgm:pt modelId="{117B869B-2FF6-44B5-B7D6-DFD6FEB91849}">
      <dgm:prSet custT="1"/>
      <dgm:spPr/>
      <dgm:t>
        <a:bodyPr/>
        <a:lstStyle/>
        <a:p>
          <a:r>
            <a:rPr lang="en-IE" sz="4000" b="0" i="1" dirty="0"/>
            <a:t>“Knowing Lisp demonstrates developer enlightenment.”</a:t>
          </a:r>
        </a:p>
      </dgm:t>
    </dgm:pt>
    <dgm:pt modelId="{FB8910BD-3462-4BE1-ACBC-33673A09C4E9}" type="parTrans" cxnId="{8C931187-7105-4DDE-9CDA-5676AC497E61}">
      <dgm:prSet/>
      <dgm:spPr/>
      <dgm:t>
        <a:bodyPr/>
        <a:lstStyle/>
        <a:p>
          <a:endParaRPr lang="en-US" sz="2400"/>
        </a:p>
      </dgm:t>
    </dgm:pt>
    <dgm:pt modelId="{FA702D44-4C46-4413-893E-F0B52D8ABB17}" type="sibTrans" cxnId="{8C931187-7105-4DDE-9CDA-5676AC497E61}">
      <dgm:prSet/>
      <dgm:spPr/>
      <dgm:t>
        <a:bodyPr/>
        <a:lstStyle/>
        <a:p>
          <a:endParaRPr lang="en-US" sz="2400"/>
        </a:p>
      </dgm:t>
    </dgm:pt>
    <dgm:pt modelId="{E28A7E95-7A2F-434B-904F-B8B3E1133808}">
      <dgm:prSet phldrT="[Text]" custT="1"/>
      <dgm:spPr/>
      <dgm:t>
        <a:bodyPr/>
        <a:lstStyle/>
        <a:p>
          <a:r>
            <a:rPr lang="en-US" sz="4000" dirty="0"/>
            <a:t>Lisp - designed late 1950s - departure from existing languages (e.g. Fortran).</a:t>
          </a:r>
        </a:p>
      </dgm:t>
    </dgm:pt>
    <dgm:pt modelId="{5A27EEE3-58E8-452A-9AEB-CA7652134D9C}" type="parTrans" cxnId="{6FB1E913-1DF3-4802-BA76-654B3E54EDA1}">
      <dgm:prSet/>
      <dgm:spPr/>
      <dgm:t>
        <a:bodyPr/>
        <a:lstStyle/>
        <a:p>
          <a:endParaRPr lang="en-US"/>
        </a:p>
      </dgm:t>
    </dgm:pt>
    <dgm:pt modelId="{7573B996-E906-49D1-8E3B-BF8135A16E11}" type="sibTrans" cxnId="{6FB1E913-1DF3-4802-BA76-654B3E54EDA1}">
      <dgm:prSet/>
      <dgm:spPr/>
      <dgm:t>
        <a:bodyPr/>
        <a:lstStyle/>
        <a:p>
          <a:endParaRPr lang="en-US"/>
        </a:p>
      </dgm:t>
    </dgm:pt>
    <dgm:pt modelId="{9136198E-A361-4A18-AAAA-242E84D71D6D}" type="pres">
      <dgm:prSet presAssocID="{8584E420-57EF-4930-BA61-02BD97EEDA54}" presName="Name0" presStyleCnt="0">
        <dgm:presLayoutVars>
          <dgm:chMax val="7"/>
          <dgm:chPref val="7"/>
          <dgm:dir/>
        </dgm:presLayoutVars>
      </dgm:prSet>
      <dgm:spPr/>
    </dgm:pt>
    <dgm:pt modelId="{0BDB93FB-F647-4AE0-B599-2B895EE61FC2}" type="pres">
      <dgm:prSet presAssocID="{8584E420-57EF-4930-BA61-02BD97EEDA54}" presName="Name1" presStyleCnt="0"/>
      <dgm:spPr/>
    </dgm:pt>
    <dgm:pt modelId="{7AD64E24-71B4-4C76-A061-09B7A80E166C}" type="pres">
      <dgm:prSet presAssocID="{8584E420-57EF-4930-BA61-02BD97EEDA54}" presName="cycle" presStyleCnt="0"/>
      <dgm:spPr/>
    </dgm:pt>
    <dgm:pt modelId="{D36FC898-1643-4D9C-8B2B-16C34BACD335}" type="pres">
      <dgm:prSet presAssocID="{8584E420-57EF-4930-BA61-02BD97EEDA54}" presName="srcNode" presStyleLbl="node1" presStyleIdx="0" presStyleCnt="4"/>
      <dgm:spPr/>
    </dgm:pt>
    <dgm:pt modelId="{247B21BB-8B81-438A-873D-8C36D4F50222}" type="pres">
      <dgm:prSet presAssocID="{8584E420-57EF-4930-BA61-02BD97EEDA54}" presName="conn" presStyleLbl="parChTrans1D2" presStyleIdx="0" presStyleCnt="1"/>
      <dgm:spPr/>
    </dgm:pt>
    <dgm:pt modelId="{05880855-32D4-4A8F-8C87-1B329B220C76}" type="pres">
      <dgm:prSet presAssocID="{8584E420-57EF-4930-BA61-02BD97EEDA54}" presName="extraNode" presStyleLbl="node1" presStyleIdx="0" presStyleCnt="4"/>
      <dgm:spPr/>
    </dgm:pt>
    <dgm:pt modelId="{8BCD8686-CE05-4AC7-AC36-2E962C812CE3}" type="pres">
      <dgm:prSet presAssocID="{8584E420-57EF-4930-BA61-02BD97EEDA54}" presName="dstNode" presStyleLbl="node1" presStyleIdx="0" presStyleCnt="4"/>
      <dgm:spPr/>
    </dgm:pt>
    <dgm:pt modelId="{31401ED9-5CB4-47F5-AE49-C701F60711E3}" type="pres">
      <dgm:prSet presAssocID="{E28A7E95-7A2F-434B-904F-B8B3E1133808}" presName="text_1" presStyleLbl="node1" presStyleIdx="0" presStyleCnt="4">
        <dgm:presLayoutVars>
          <dgm:bulletEnabled val="1"/>
        </dgm:presLayoutVars>
      </dgm:prSet>
      <dgm:spPr/>
    </dgm:pt>
    <dgm:pt modelId="{CC53A52B-4E1F-4CE4-8F19-FF9EC8062E11}" type="pres">
      <dgm:prSet presAssocID="{E28A7E95-7A2F-434B-904F-B8B3E1133808}" presName="accent_1" presStyleCnt="0"/>
      <dgm:spPr/>
    </dgm:pt>
    <dgm:pt modelId="{B7D1F2EB-CDF3-4015-A67E-BEF17129F448}" type="pres">
      <dgm:prSet presAssocID="{E28A7E95-7A2F-434B-904F-B8B3E1133808}" presName="accentRepeatNode" presStyleLbl="solidFgAcc1" presStyleIdx="0" presStyleCnt="4"/>
      <dgm:spPr>
        <a:prstGeom prst="star7">
          <a:avLst/>
        </a:prstGeom>
      </dgm:spPr>
    </dgm:pt>
    <dgm:pt modelId="{5BB7C217-6689-4910-B7B1-B8FEDF3C7DC0}" type="pres">
      <dgm:prSet presAssocID="{3B17D8BE-0DBF-4CB5-B3FC-1209E9448B9B}" presName="text_2" presStyleLbl="node1" presStyleIdx="1" presStyleCnt="4">
        <dgm:presLayoutVars>
          <dgm:bulletEnabled val="1"/>
        </dgm:presLayoutVars>
      </dgm:prSet>
      <dgm:spPr/>
    </dgm:pt>
    <dgm:pt modelId="{AA6422BB-B6E0-46F4-9DDD-487DE117AE63}" type="pres">
      <dgm:prSet presAssocID="{3B17D8BE-0DBF-4CB5-B3FC-1209E9448B9B}" presName="accent_2" presStyleCnt="0"/>
      <dgm:spPr/>
    </dgm:pt>
    <dgm:pt modelId="{F75A871E-1F89-41C1-AE36-2965C1CCCCCA}" type="pres">
      <dgm:prSet presAssocID="{3B17D8BE-0DBF-4CB5-B3FC-1209E9448B9B}" presName="accentRepeatNode" presStyleLbl="solidFgAcc1" presStyleIdx="1" presStyleCnt="4"/>
      <dgm:spPr>
        <a:prstGeom prst="wedgeEllipseCallout">
          <a:avLst/>
        </a:prstGeom>
      </dgm:spPr>
    </dgm:pt>
    <dgm:pt modelId="{6D651CEB-1E9A-41FA-91FE-7E3A75F7316E}" type="pres">
      <dgm:prSet presAssocID="{C342E3F0-C820-4299-BE8C-DC0FCAD53E8C}" presName="text_3" presStyleLbl="node1" presStyleIdx="2" presStyleCnt="4">
        <dgm:presLayoutVars>
          <dgm:bulletEnabled val="1"/>
        </dgm:presLayoutVars>
      </dgm:prSet>
      <dgm:spPr/>
    </dgm:pt>
    <dgm:pt modelId="{74718084-89B3-4C93-A471-4D757C21BDFF}" type="pres">
      <dgm:prSet presAssocID="{C342E3F0-C820-4299-BE8C-DC0FCAD53E8C}" presName="accent_3" presStyleCnt="0"/>
      <dgm:spPr/>
    </dgm:pt>
    <dgm:pt modelId="{EB879700-D811-4888-A51F-6BF8088F2A77}" type="pres">
      <dgm:prSet presAssocID="{C342E3F0-C820-4299-BE8C-DC0FCAD53E8C}" presName="accentRepeatNode" presStyleLbl="solidFgAcc1" presStyleIdx="2" presStyleCnt="4"/>
      <dgm:spPr>
        <a:prstGeom prst="wedgeEllipseCallout">
          <a:avLst/>
        </a:prstGeom>
      </dgm:spPr>
    </dgm:pt>
    <dgm:pt modelId="{ABE0C133-DB1B-4945-AF8A-2FF9444887F1}" type="pres">
      <dgm:prSet presAssocID="{117B869B-2FF6-44B5-B7D6-DFD6FEB91849}" presName="text_4" presStyleLbl="node1" presStyleIdx="3" presStyleCnt="4">
        <dgm:presLayoutVars>
          <dgm:bulletEnabled val="1"/>
        </dgm:presLayoutVars>
      </dgm:prSet>
      <dgm:spPr/>
    </dgm:pt>
    <dgm:pt modelId="{4BB37D18-830C-40B2-802E-A728307BDE75}" type="pres">
      <dgm:prSet presAssocID="{117B869B-2FF6-44B5-B7D6-DFD6FEB91849}" presName="accent_4" presStyleCnt="0"/>
      <dgm:spPr/>
    </dgm:pt>
    <dgm:pt modelId="{A4E5D3DC-5779-4579-8648-1527F007664D}" type="pres">
      <dgm:prSet presAssocID="{117B869B-2FF6-44B5-B7D6-DFD6FEB91849}" presName="accentRepeatNode" presStyleLbl="solidFgAcc1" presStyleIdx="3" presStyleCnt="4"/>
      <dgm:spPr>
        <a:prstGeom prst="wedgeEllipseCallout">
          <a:avLst/>
        </a:prstGeom>
      </dgm:spPr>
    </dgm:pt>
  </dgm:ptLst>
  <dgm:cxnLst>
    <dgm:cxn modelId="{AE1B6202-9F11-4DB9-A395-749A1322ADDD}" type="presOf" srcId="{C342E3F0-C820-4299-BE8C-DC0FCAD53E8C}" destId="{6D651CEB-1E9A-41FA-91FE-7E3A75F7316E}" srcOrd="0" destOrd="0" presId="urn:microsoft.com/office/officeart/2008/layout/VerticalCurvedList"/>
    <dgm:cxn modelId="{6FB1E913-1DF3-4802-BA76-654B3E54EDA1}" srcId="{8584E420-57EF-4930-BA61-02BD97EEDA54}" destId="{E28A7E95-7A2F-434B-904F-B8B3E1133808}" srcOrd="0" destOrd="0" parTransId="{5A27EEE3-58E8-452A-9AEB-CA7652134D9C}" sibTransId="{7573B996-E906-49D1-8E3B-BF8135A16E11}"/>
    <dgm:cxn modelId="{A7FC315B-FA54-48A3-B7C9-C2CBBDEE9C17}" type="presOf" srcId="{3B17D8BE-0DBF-4CB5-B3FC-1209E9448B9B}" destId="{5BB7C217-6689-4910-B7B1-B8FEDF3C7DC0}" srcOrd="0" destOrd="0" presId="urn:microsoft.com/office/officeart/2008/layout/VerticalCurvedList"/>
    <dgm:cxn modelId="{032E575F-3F48-45C8-8FCE-5C707FFDB810}" type="presOf" srcId="{8584E420-57EF-4930-BA61-02BD97EEDA54}" destId="{9136198E-A361-4A18-AAAA-242E84D71D6D}" srcOrd="0" destOrd="0" presId="urn:microsoft.com/office/officeart/2008/layout/VerticalCurvedList"/>
    <dgm:cxn modelId="{478DAF80-C978-4B9F-A408-FA72923C54C0}" type="presOf" srcId="{E28A7E95-7A2F-434B-904F-B8B3E1133808}" destId="{31401ED9-5CB4-47F5-AE49-C701F60711E3}" srcOrd="0" destOrd="0" presId="urn:microsoft.com/office/officeart/2008/layout/VerticalCurvedList"/>
    <dgm:cxn modelId="{8C931187-7105-4DDE-9CDA-5676AC497E61}" srcId="{8584E420-57EF-4930-BA61-02BD97EEDA54}" destId="{117B869B-2FF6-44B5-B7D6-DFD6FEB91849}" srcOrd="3" destOrd="0" parTransId="{FB8910BD-3462-4BE1-ACBC-33673A09C4E9}" sibTransId="{FA702D44-4C46-4413-893E-F0B52D8ABB17}"/>
    <dgm:cxn modelId="{3E6DFEB3-AA8F-4F1A-ACB7-A13B949D55EA}" type="presOf" srcId="{7573B996-E906-49D1-8E3B-BF8135A16E11}" destId="{247B21BB-8B81-438A-873D-8C36D4F50222}" srcOrd="0" destOrd="0" presId="urn:microsoft.com/office/officeart/2008/layout/VerticalCurvedList"/>
    <dgm:cxn modelId="{F2F48AC4-20F0-4BF0-9806-5A1476CBA85E}" srcId="{8584E420-57EF-4930-BA61-02BD97EEDA54}" destId="{3B17D8BE-0DBF-4CB5-B3FC-1209E9448B9B}" srcOrd="1" destOrd="0" parTransId="{1DB1CAA8-FB3E-48D9-B6F3-8D1BBB51A8BD}" sibTransId="{7C581807-F73A-4DAE-A56D-25F3783977C1}"/>
    <dgm:cxn modelId="{0890EAE7-56CA-45F1-9427-C642A12CE055}" srcId="{8584E420-57EF-4930-BA61-02BD97EEDA54}" destId="{C342E3F0-C820-4299-BE8C-DC0FCAD53E8C}" srcOrd="2" destOrd="0" parTransId="{6D159C3F-127E-4BF7-B64E-FA1EC0188B42}" sibTransId="{B037C956-FEE8-47EB-9959-F1BF4CC71AA5}"/>
    <dgm:cxn modelId="{845C5DF8-D9BB-424B-AF34-3FF622CA3503}" type="presOf" srcId="{117B869B-2FF6-44B5-B7D6-DFD6FEB91849}" destId="{ABE0C133-DB1B-4945-AF8A-2FF9444887F1}" srcOrd="0" destOrd="0" presId="urn:microsoft.com/office/officeart/2008/layout/VerticalCurvedList"/>
    <dgm:cxn modelId="{0FC610EC-F8E1-4870-AF98-88FE827A7BED}" type="presParOf" srcId="{9136198E-A361-4A18-AAAA-242E84D71D6D}" destId="{0BDB93FB-F647-4AE0-B599-2B895EE61FC2}" srcOrd="0" destOrd="0" presId="urn:microsoft.com/office/officeart/2008/layout/VerticalCurvedList"/>
    <dgm:cxn modelId="{B4773E73-DDA3-4340-A05B-81128C7BB900}" type="presParOf" srcId="{0BDB93FB-F647-4AE0-B599-2B895EE61FC2}" destId="{7AD64E24-71B4-4C76-A061-09B7A80E166C}" srcOrd="0" destOrd="0" presId="urn:microsoft.com/office/officeart/2008/layout/VerticalCurvedList"/>
    <dgm:cxn modelId="{6A2A92D3-6C57-4D79-B7D7-D76AAC2380B9}" type="presParOf" srcId="{7AD64E24-71B4-4C76-A061-09B7A80E166C}" destId="{D36FC898-1643-4D9C-8B2B-16C34BACD335}" srcOrd="0" destOrd="0" presId="urn:microsoft.com/office/officeart/2008/layout/VerticalCurvedList"/>
    <dgm:cxn modelId="{AB913E33-E070-4572-9A68-5AB6CAC81E12}" type="presParOf" srcId="{7AD64E24-71B4-4C76-A061-09B7A80E166C}" destId="{247B21BB-8B81-438A-873D-8C36D4F50222}" srcOrd="1" destOrd="0" presId="urn:microsoft.com/office/officeart/2008/layout/VerticalCurvedList"/>
    <dgm:cxn modelId="{064035D6-7BFE-452F-9116-C199A83741D2}" type="presParOf" srcId="{7AD64E24-71B4-4C76-A061-09B7A80E166C}" destId="{05880855-32D4-4A8F-8C87-1B329B220C76}" srcOrd="2" destOrd="0" presId="urn:microsoft.com/office/officeart/2008/layout/VerticalCurvedList"/>
    <dgm:cxn modelId="{B7E5C6E6-726C-4993-BCF8-C57048C20D38}" type="presParOf" srcId="{7AD64E24-71B4-4C76-A061-09B7A80E166C}" destId="{8BCD8686-CE05-4AC7-AC36-2E962C812CE3}" srcOrd="3" destOrd="0" presId="urn:microsoft.com/office/officeart/2008/layout/VerticalCurvedList"/>
    <dgm:cxn modelId="{878DAFD7-2FED-4121-9E19-927977C015C7}" type="presParOf" srcId="{0BDB93FB-F647-4AE0-B599-2B895EE61FC2}" destId="{31401ED9-5CB4-47F5-AE49-C701F60711E3}" srcOrd="1" destOrd="0" presId="urn:microsoft.com/office/officeart/2008/layout/VerticalCurvedList"/>
    <dgm:cxn modelId="{7CFAC408-B859-4BFA-A25D-7F3A0973D5BC}" type="presParOf" srcId="{0BDB93FB-F647-4AE0-B599-2B895EE61FC2}" destId="{CC53A52B-4E1F-4CE4-8F19-FF9EC8062E11}" srcOrd="2" destOrd="0" presId="urn:microsoft.com/office/officeart/2008/layout/VerticalCurvedList"/>
    <dgm:cxn modelId="{1506564F-B587-46A5-926A-946B1C21613C}" type="presParOf" srcId="{CC53A52B-4E1F-4CE4-8F19-FF9EC8062E11}" destId="{B7D1F2EB-CDF3-4015-A67E-BEF17129F448}" srcOrd="0" destOrd="0" presId="urn:microsoft.com/office/officeart/2008/layout/VerticalCurvedList"/>
    <dgm:cxn modelId="{2EA33AFE-FF99-4AB7-97A8-DEC9D9C7A6C4}" type="presParOf" srcId="{0BDB93FB-F647-4AE0-B599-2B895EE61FC2}" destId="{5BB7C217-6689-4910-B7B1-B8FEDF3C7DC0}" srcOrd="3" destOrd="0" presId="urn:microsoft.com/office/officeart/2008/layout/VerticalCurvedList"/>
    <dgm:cxn modelId="{D55D7696-896A-42E4-9EC7-29364904B81E}" type="presParOf" srcId="{0BDB93FB-F647-4AE0-B599-2B895EE61FC2}" destId="{AA6422BB-B6E0-46F4-9DDD-487DE117AE63}" srcOrd="4" destOrd="0" presId="urn:microsoft.com/office/officeart/2008/layout/VerticalCurvedList"/>
    <dgm:cxn modelId="{7AD91EFD-49EA-41CD-83DD-DF27333BD7C3}" type="presParOf" srcId="{AA6422BB-B6E0-46F4-9DDD-487DE117AE63}" destId="{F75A871E-1F89-41C1-AE36-2965C1CCCCCA}" srcOrd="0" destOrd="0" presId="urn:microsoft.com/office/officeart/2008/layout/VerticalCurvedList"/>
    <dgm:cxn modelId="{4361113A-6CEF-4CAB-8837-7C299AB46105}" type="presParOf" srcId="{0BDB93FB-F647-4AE0-B599-2B895EE61FC2}" destId="{6D651CEB-1E9A-41FA-91FE-7E3A75F7316E}" srcOrd="5" destOrd="0" presId="urn:microsoft.com/office/officeart/2008/layout/VerticalCurvedList"/>
    <dgm:cxn modelId="{917B5F08-5EDA-4656-A6EB-50200D5C3DDC}" type="presParOf" srcId="{0BDB93FB-F647-4AE0-B599-2B895EE61FC2}" destId="{74718084-89B3-4C93-A471-4D757C21BDFF}" srcOrd="6" destOrd="0" presId="urn:microsoft.com/office/officeart/2008/layout/VerticalCurvedList"/>
    <dgm:cxn modelId="{EC503D12-81A9-4BDB-B2DD-AC767DFE4ADE}" type="presParOf" srcId="{74718084-89B3-4C93-A471-4D757C21BDFF}" destId="{EB879700-D811-4888-A51F-6BF8088F2A77}" srcOrd="0" destOrd="0" presId="urn:microsoft.com/office/officeart/2008/layout/VerticalCurvedList"/>
    <dgm:cxn modelId="{4AFAA41C-F987-4DF6-BE15-62AEA43CF7C8}" type="presParOf" srcId="{0BDB93FB-F647-4AE0-B599-2B895EE61FC2}" destId="{ABE0C133-DB1B-4945-AF8A-2FF9444887F1}" srcOrd="7" destOrd="0" presId="urn:microsoft.com/office/officeart/2008/layout/VerticalCurvedList"/>
    <dgm:cxn modelId="{E1995EB7-49BD-4BFE-81E0-8783EAB2CFE2}" type="presParOf" srcId="{0BDB93FB-F647-4AE0-B599-2B895EE61FC2}" destId="{4BB37D18-830C-40B2-802E-A728307BDE75}" srcOrd="8" destOrd="0" presId="urn:microsoft.com/office/officeart/2008/layout/VerticalCurvedList"/>
    <dgm:cxn modelId="{FD50D698-55D8-43B4-9586-A77D0FAF2ACA}" type="presParOf" srcId="{4BB37D18-830C-40B2-802E-A728307BDE75}" destId="{A4E5D3DC-5779-4579-8648-1527F00766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84E420-57EF-4930-BA61-02BD97EEDA54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7D8BE-0DBF-4CB5-B3FC-1209E9448B9B}">
      <dgm:prSet phldrT="[Text]" custT="1"/>
      <dgm:spPr/>
      <dgm:t>
        <a:bodyPr/>
        <a:lstStyle/>
        <a:p>
          <a:r>
            <a:rPr lang="en-US" sz="4000" i="0" dirty="0"/>
            <a:t>Objective C – borrows Smalltalk concepts &amp; syntax.</a:t>
          </a:r>
        </a:p>
      </dgm:t>
    </dgm:pt>
    <dgm:pt modelId="{1DB1CAA8-FB3E-48D9-B6F3-8D1BBB51A8BD}" type="parTrans" cxnId="{F2F48AC4-20F0-4BF0-9806-5A1476CBA85E}">
      <dgm:prSet/>
      <dgm:spPr/>
      <dgm:t>
        <a:bodyPr/>
        <a:lstStyle/>
        <a:p>
          <a:endParaRPr lang="en-US" sz="2400"/>
        </a:p>
      </dgm:t>
    </dgm:pt>
    <dgm:pt modelId="{7C581807-F73A-4DAE-A56D-25F3783977C1}" type="sibTrans" cxnId="{F2F48AC4-20F0-4BF0-9806-5A1476CBA85E}">
      <dgm:prSet/>
      <dgm:spPr/>
      <dgm:t>
        <a:bodyPr/>
        <a:lstStyle/>
        <a:p>
          <a:endParaRPr lang="en-US" sz="2400"/>
        </a:p>
      </dgm:t>
    </dgm:pt>
    <dgm:pt modelId="{117B869B-2FF6-44B5-B7D6-DFD6FEB91849}">
      <dgm:prSet custT="1"/>
      <dgm:spPr/>
      <dgm:t>
        <a:bodyPr/>
        <a:lstStyle/>
        <a:p>
          <a:r>
            <a:rPr lang="en-IE" sz="4000" b="0" i="0" dirty="0"/>
            <a:t>Java – borrows Smalltalk bytecode and garbage collection.</a:t>
          </a:r>
        </a:p>
      </dgm:t>
    </dgm:pt>
    <dgm:pt modelId="{FB8910BD-3462-4BE1-ACBC-33673A09C4E9}" type="parTrans" cxnId="{8C931187-7105-4DDE-9CDA-5676AC497E61}">
      <dgm:prSet/>
      <dgm:spPr/>
      <dgm:t>
        <a:bodyPr/>
        <a:lstStyle/>
        <a:p>
          <a:endParaRPr lang="en-US" sz="2400"/>
        </a:p>
      </dgm:t>
    </dgm:pt>
    <dgm:pt modelId="{FA702D44-4C46-4413-893E-F0B52D8ABB17}" type="sibTrans" cxnId="{8C931187-7105-4DDE-9CDA-5676AC497E61}">
      <dgm:prSet/>
      <dgm:spPr/>
      <dgm:t>
        <a:bodyPr/>
        <a:lstStyle/>
        <a:p>
          <a:endParaRPr lang="en-US" sz="2400"/>
        </a:p>
      </dgm:t>
    </dgm:pt>
    <dgm:pt modelId="{E28A7E95-7A2F-434B-904F-B8B3E1133808}">
      <dgm:prSet phldrT="[Text]" custT="1"/>
      <dgm:spPr/>
      <dgm:t>
        <a:bodyPr/>
        <a:lstStyle/>
        <a:p>
          <a:r>
            <a:rPr lang="en-US" sz="4000" dirty="0"/>
            <a:t>Smalltalk - pure OO language </a:t>
          </a:r>
          <a:r>
            <a:rPr lang="en-US" sz="4000" dirty="0">
              <a:sym typeface="Wingdings" panose="05000000000000000000" pitchFamily="2" charset="2"/>
            </a:rPr>
            <a:t> </a:t>
          </a:r>
          <a:r>
            <a:rPr lang="en-US" sz="4000" dirty="0"/>
            <a:t>everything is an object!</a:t>
          </a:r>
        </a:p>
      </dgm:t>
    </dgm:pt>
    <dgm:pt modelId="{5A27EEE3-58E8-452A-9AEB-CA7652134D9C}" type="parTrans" cxnId="{6FB1E913-1DF3-4802-BA76-654B3E54EDA1}">
      <dgm:prSet/>
      <dgm:spPr/>
      <dgm:t>
        <a:bodyPr/>
        <a:lstStyle/>
        <a:p>
          <a:endParaRPr lang="en-US"/>
        </a:p>
      </dgm:t>
    </dgm:pt>
    <dgm:pt modelId="{7573B996-E906-49D1-8E3B-BF8135A16E11}" type="sibTrans" cxnId="{6FB1E913-1DF3-4802-BA76-654B3E54EDA1}">
      <dgm:prSet/>
      <dgm:spPr/>
      <dgm:t>
        <a:bodyPr/>
        <a:lstStyle/>
        <a:p>
          <a:endParaRPr lang="en-US"/>
        </a:p>
      </dgm:t>
    </dgm:pt>
    <dgm:pt modelId="{23E97ECE-412A-4B0F-A4C3-C20DF4C48E09}">
      <dgm:prSet custT="1"/>
      <dgm:spPr/>
      <dgm:t>
        <a:bodyPr/>
        <a:lstStyle/>
        <a:p>
          <a:r>
            <a:rPr lang="en-IE" sz="4000" b="0" i="0" dirty="0"/>
            <a:t>Ruby – pure OO model almost identical to Smalltalk.</a:t>
          </a:r>
        </a:p>
      </dgm:t>
    </dgm:pt>
    <dgm:pt modelId="{B50C4A4D-5BD8-498F-B5E7-4828BAA63CE3}" type="parTrans" cxnId="{1631F865-0BEC-46C5-8914-DBEEB1533B0F}">
      <dgm:prSet/>
      <dgm:spPr/>
      <dgm:t>
        <a:bodyPr/>
        <a:lstStyle/>
        <a:p>
          <a:endParaRPr lang="en-US"/>
        </a:p>
      </dgm:t>
    </dgm:pt>
    <dgm:pt modelId="{852BB4B7-4BE9-4752-9447-47AD18D97EEC}" type="sibTrans" cxnId="{1631F865-0BEC-46C5-8914-DBEEB1533B0F}">
      <dgm:prSet/>
      <dgm:spPr/>
      <dgm:t>
        <a:bodyPr/>
        <a:lstStyle/>
        <a:p>
          <a:endParaRPr lang="en-US"/>
        </a:p>
      </dgm:t>
    </dgm:pt>
    <dgm:pt modelId="{9136198E-A361-4A18-AAAA-242E84D71D6D}" type="pres">
      <dgm:prSet presAssocID="{8584E420-57EF-4930-BA61-02BD97EEDA54}" presName="Name0" presStyleCnt="0">
        <dgm:presLayoutVars>
          <dgm:chMax val="7"/>
          <dgm:chPref val="7"/>
          <dgm:dir/>
        </dgm:presLayoutVars>
      </dgm:prSet>
      <dgm:spPr/>
    </dgm:pt>
    <dgm:pt modelId="{0BDB93FB-F647-4AE0-B599-2B895EE61FC2}" type="pres">
      <dgm:prSet presAssocID="{8584E420-57EF-4930-BA61-02BD97EEDA54}" presName="Name1" presStyleCnt="0"/>
      <dgm:spPr/>
    </dgm:pt>
    <dgm:pt modelId="{7AD64E24-71B4-4C76-A061-09B7A80E166C}" type="pres">
      <dgm:prSet presAssocID="{8584E420-57EF-4930-BA61-02BD97EEDA54}" presName="cycle" presStyleCnt="0"/>
      <dgm:spPr/>
    </dgm:pt>
    <dgm:pt modelId="{D36FC898-1643-4D9C-8B2B-16C34BACD335}" type="pres">
      <dgm:prSet presAssocID="{8584E420-57EF-4930-BA61-02BD97EEDA54}" presName="srcNode" presStyleLbl="node1" presStyleIdx="0" presStyleCnt="4"/>
      <dgm:spPr/>
    </dgm:pt>
    <dgm:pt modelId="{247B21BB-8B81-438A-873D-8C36D4F50222}" type="pres">
      <dgm:prSet presAssocID="{8584E420-57EF-4930-BA61-02BD97EEDA54}" presName="conn" presStyleLbl="parChTrans1D2" presStyleIdx="0" presStyleCnt="1"/>
      <dgm:spPr/>
    </dgm:pt>
    <dgm:pt modelId="{05880855-32D4-4A8F-8C87-1B329B220C76}" type="pres">
      <dgm:prSet presAssocID="{8584E420-57EF-4930-BA61-02BD97EEDA54}" presName="extraNode" presStyleLbl="node1" presStyleIdx="0" presStyleCnt="4"/>
      <dgm:spPr/>
    </dgm:pt>
    <dgm:pt modelId="{8BCD8686-CE05-4AC7-AC36-2E962C812CE3}" type="pres">
      <dgm:prSet presAssocID="{8584E420-57EF-4930-BA61-02BD97EEDA54}" presName="dstNode" presStyleLbl="node1" presStyleIdx="0" presStyleCnt="4"/>
      <dgm:spPr/>
    </dgm:pt>
    <dgm:pt modelId="{31401ED9-5CB4-47F5-AE49-C701F60711E3}" type="pres">
      <dgm:prSet presAssocID="{E28A7E95-7A2F-434B-904F-B8B3E1133808}" presName="text_1" presStyleLbl="node1" presStyleIdx="0" presStyleCnt="4">
        <dgm:presLayoutVars>
          <dgm:bulletEnabled val="1"/>
        </dgm:presLayoutVars>
      </dgm:prSet>
      <dgm:spPr/>
    </dgm:pt>
    <dgm:pt modelId="{CC53A52B-4E1F-4CE4-8F19-FF9EC8062E11}" type="pres">
      <dgm:prSet presAssocID="{E28A7E95-7A2F-434B-904F-B8B3E1133808}" presName="accent_1" presStyleCnt="0"/>
      <dgm:spPr/>
    </dgm:pt>
    <dgm:pt modelId="{B7D1F2EB-CDF3-4015-A67E-BEF17129F448}" type="pres">
      <dgm:prSet presAssocID="{E28A7E95-7A2F-434B-904F-B8B3E1133808}" presName="accentRepeatNode" presStyleLbl="solidFgAcc1" presStyleIdx="0" presStyleCnt="4"/>
      <dgm:spPr>
        <a:prstGeom prst="star7">
          <a:avLst/>
        </a:prstGeom>
      </dgm:spPr>
    </dgm:pt>
    <dgm:pt modelId="{5BB7C217-6689-4910-B7B1-B8FEDF3C7DC0}" type="pres">
      <dgm:prSet presAssocID="{3B17D8BE-0DBF-4CB5-B3FC-1209E9448B9B}" presName="text_2" presStyleLbl="node1" presStyleIdx="1" presStyleCnt="4">
        <dgm:presLayoutVars>
          <dgm:bulletEnabled val="1"/>
        </dgm:presLayoutVars>
      </dgm:prSet>
      <dgm:spPr/>
    </dgm:pt>
    <dgm:pt modelId="{AA6422BB-B6E0-46F4-9DDD-487DE117AE63}" type="pres">
      <dgm:prSet presAssocID="{3B17D8BE-0DBF-4CB5-B3FC-1209E9448B9B}" presName="accent_2" presStyleCnt="0"/>
      <dgm:spPr/>
    </dgm:pt>
    <dgm:pt modelId="{F75A871E-1F89-41C1-AE36-2965C1CCCCCA}" type="pres">
      <dgm:prSet presAssocID="{3B17D8BE-0DBF-4CB5-B3FC-1209E9448B9B}" presName="accentRepeatNode" presStyleLbl="solidFgAcc1" presStyleIdx="1" presStyleCnt="4"/>
      <dgm:spPr>
        <a:prstGeom prst="star7">
          <a:avLst/>
        </a:prstGeom>
      </dgm:spPr>
    </dgm:pt>
    <dgm:pt modelId="{D46DF513-03A6-4868-85F3-E0522F7F0D63}" type="pres">
      <dgm:prSet presAssocID="{117B869B-2FF6-44B5-B7D6-DFD6FEB91849}" presName="text_3" presStyleLbl="node1" presStyleIdx="2" presStyleCnt="4">
        <dgm:presLayoutVars>
          <dgm:bulletEnabled val="1"/>
        </dgm:presLayoutVars>
      </dgm:prSet>
      <dgm:spPr/>
    </dgm:pt>
    <dgm:pt modelId="{44397D49-B437-4683-BF1C-6E2CD55B051C}" type="pres">
      <dgm:prSet presAssocID="{117B869B-2FF6-44B5-B7D6-DFD6FEB91849}" presName="accent_3" presStyleCnt="0"/>
      <dgm:spPr/>
    </dgm:pt>
    <dgm:pt modelId="{A4E5D3DC-5779-4579-8648-1527F007664D}" type="pres">
      <dgm:prSet presAssocID="{117B869B-2FF6-44B5-B7D6-DFD6FEB91849}" presName="accentRepeatNode" presStyleLbl="solidFgAcc1" presStyleIdx="2" presStyleCnt="4"/>
      <dgm:spPr>
        <a:prstGeom prst="star7">
          <a:avLst/>
        </a:prstGeom>
      </dgm:spPr>
    </dgm:pt>
    <dgm:pt modelId="{39EF289C-4F5B-45E5-A9B7-0E239EAA958A}" type="pres">
      <dgm:prSet presAssocID="{23E97ECE-412A-4B0F-A4C3-C20DF4C48E09}" presName="text_4" presStyleLbl="node1" presStyleIdx="3" presStyleCnt="4">
        <dgm:presLayoutVars>
          <dgm:bulletEnabled val="1"/>
        </dgm:presLayoutVars>
      </dgm:prSet>
      <dgm:spPr/>
    </dgm:pt>
    <dgm:pt modelId="{23382974-45FC-4135-9C93-F473DB2B06CA}" type="pres">
      <dgm:prSet presAssocID="{23E97ECE-412A-4B0F-A4C3-C20DF4C48E09}" presName="accent_4" presStyleCnt="0"/>
      <dgm:spPr/>
    </dgm:pt>
    <dgm:pt modelId="{BD9968BC-E4E3-4889-A848-0A739B4525B7}" type="pres">
      <dgm:prSet presAssocID="{23E97ECE-412A-4B0F-A4C3-C20DF4C48E09}" presName="accentRepeatNode" presStyleLbl="solidFgAcc1" presStyleIdx="3" presStyleCnt="4"/>
      <dgm:spPr>
        <a:prstGeom prst="star7">
          <a:avLst/>
        </a:prstGeom>
      </dgm:spPr>
    </dgm:pt>
  </dgm:ptLst>
  <dgm:cxnLst>
    <dgm:cxn modelId="{6FB1E913-1DF3-4802-BA76-654B3E54EDA1}" srcId="{8584E420-57EF-4930-BA61-02BD97EEDA54}" destId="{E28A7E95-7A2F-434B-904F-B8B3E1133808}" srcOrd="0" destOrd="0" parTransId="{5A27EEE3-58E8-452A-9AEB-CA7652134D9C}" sibTransId="{7573B996-E906-49D1-8E3B-BF8135A16E11}"/>
    <dgm:cxn modelId="{001C603B-71B6-4A9C-99DD-5DA98097A6E3}" type="presOf" srcId="{23E97ECE-412A-4B0F-A4C3-C20DF4C48E09}" destId="{39EF289C-4F5B-45E5-A9B7-0E239EAA958A}" srcOrd="0" destOrd="0" presId="urn:microsoft.com/office/officeart/2008/layout/VerticalCurvedList"/>
    <dgm:cxn modelId="{A7FC315B-FA54-48A3-B7C9-C2CBBDEE9C17}" type="presOf" srcId="{3B17D8BE-0DBF-4CB5-B3FC-1209E9448B9B}" destId="{5BB7C217-6689-4910-B7B1-B8FEDF3C7DC0}" srcOrd="0" destOrd="0" presId="urn:microsoft.com/office/officeart/2008/layout/VerticalCurvedList"/>
    <dgm:cxn modelId="{032E575F-3F48-45C8-8FCE-5C707FFDB810}" type="presOf" srcId="{8584E420-57EF-4930-BA61-02BD97EEDA54}" destId="{9136198E-A361-4A18-AAAA-242E84D71D6D}" srcOrd="0" destOrd="0" presId="urn:microsoft.com/office/officeart/2008/layout/VerticalCurvedList"/>
    <dgm:cxn modelId="{1631F865-0BEC-46C5-8914-DBEEB1533B0F}" srcId="{8584E420-57EF-4930-BA61-02BD97EEDA54}" destId="{23E97ECE-412A-4B0F-A4C3-C20DF4C48E09}" srcOrd="3" destOrd="0" parTransId="{B50C4A4D-5BD8-498F-B5E7-4828BAA63CE3}" sibTransId="{852BB4B7-4BE9-4752-9447-47AD18D97EEC}"/>
    <dgm:cxn modelId="{478DAF80-C978-4B9F-A408-FA72923C54C0}" type="presOf" srcId="{E28A7E95-7A2F-434B-904F-B8B3E1133808}" destId="{31401ED9-5CB4-47F5-AE49-C701F60711E3}" srcOrd="0" destOrd="0" presId="urn:microsoft.com/office/officeart/2008/layout/VerticalCurvedList"/>
    <dgm:cxn modelId="{8C931187-7105-4DDE-9CDA-5676AC497E61}" srcId="{8584E420-57EF-4930-BA61-02BD97EEDA54}" destId="{117B869B-2FF6-44B5-B7D6-DFD6FEB91849}" srcOrd="2" destOrd="0" parTransId="{FB8910BD-3462-4BE1-ACBC-33673A09C4E9}" sibTransId="{FA702D44-4C46-4413-893E-F0B52D8ABB17}"/>
    <dgm:cxn modelId="{3E6DFEB3-AA8F-4F1A-ACB7-A13B949D55EA}" type="presOf" srcId="{7573B996-E906-49D1-8E3B-BF8135A16E11}" destId="{247B21BB-8B81-438A-873D-8C36D4F50222}" srcOrd="0" destOrd="0" presId="urn:microsoft.com/office/officeart/2008/layout/VerticalCurvedList"/>
    <dgm:cxn modelId="{F2F48AC4-20F0-4BF0-9806-5A1476CBA85E}" srcId="{8584E420-57EF-4930-BA61-02BD97EEDA54}" destId="{3B17D8BE-0DBF-4CB5-B3FC-1209E9448B9B}" srcOrd="1" destOrd="0" parTransId="{1DB1CAA8-FB3E-48D9-B6F3-8D1BBB51A8BD}" sibTransId="{7C581807-F73A-4DAE-A56D-25F3783977C1}"/>
    <dgm:cxn modelId="{2174A2D7-894E-4CDA-A00B-6C892B9C50FA}" type="presOf" srcId="{117B869B-2FF6-44B5-B7D6-DFD6FEB91849}" destId="{D46DF513-03A6-4868-85F3-E0522F7F0D63}" srcOrd="0" destOrd="0" presId="urn:microsoft.com/office/officeart/2008/layout/VerticalCurvedList"/>
    <dgm:cxn modelId="{0FC610EC-F8E1-4870-AF98-88FE827A7BED}" type="presParOf" srcId="{9136198E-A361-4A18-AAAA-242E84D71D6D}" destId="{0BDB93FB-F647-4AE0-B599-2B895EE61FC2}" srcOrd="0" destOrd="0" presId="urn:microsoft.com/office/officeart/2008/layout/VerticalCurvedList"/>
    <dgm:cxn modelId="{B4773E73-DDA3-4340-A05B-81128C7BB900}" type="presParOf" srcId="{0BDB93FB-F647-4AE0-B599-2B895EE61FC2}" destId="{7AD64E24-71B4-4C76-A061-09B7A80E166C}" srcOrd="0" destOrd="0" presId="urn:microsoft.com/office/officeart/2008/layout/VerticalCurvedList"/>
    <dgm:cxn modelId="{6A2A92D3-6C57-4D79-B7D7-D76AAC2380B9}" type="presParOf" srcId="{7AD64E24-71B4-4C76-A061-09B7A80E166C}" destId="{D36FC898-1643-4D9C-8B2B-16C34BACD335}" srcOrd="0" destOrd="0" presId="urn:microsoft.com/office/officeart/2008/layout/VerticalCurvedList"/>
    <dgm:cxn modelId="{AB913E33-E070-4572-9A68-5AB6CAC81E12}" type="presParOf" srcId="{7AD64E24-71B4-4C76-A061-09B7A80E166C}" destId="{247B21BB-8B81-438A-873D-8C36D4F50222}" srcOrd="1" destOrd="0" presId="urn:microsoft.com/office/officeart/2008/layout/VerticalCurvedList"/>
    <dgm:cxn modelId="{064035D6-7BFE-452F-9116-C199A83741D2}" type="presParOf" srcId="{7AD64E24-71B4-4C76-A061-09B7A80E166C}" destId="{05880855-32D4-4A8F-8C87-1B329B220C76}" srcOrd="2" destOrd="0" presId="urn:microsoft.com/office/officeart/2008/layout/VerticalCurvedList"/>
    <dgm:cxn modelId="{B7E5C6E6-726C-4993-BCF8-C57048C20D38}" type="presParOf" srcId="{7AD64E24-71B4-4C76-A061-09B7A80E166C}" destId="{8BCD8686-CE05-4AC7-AC36-2E962C812CE3}" srcOrd="3" destOrd="0" presId="urn:microsoft.com/office/officeart/2008/layout/VerticalCurvedList"/>
    <dgm:cxn modelId="{878DAFD7-2FED-4121-9E19-927977C015C7}" type="presParOf" srcId="{0BDB93FB-F647-4AE0-B599-2B895EE61FC2}" destId="{31401ED9-5CB4-47F5-AE49-C701F60711E3}" srcOrd="1" destOrd="0" presId="urn:microsoft.com/office/officeart/2008/layout/VerticalCurvedList"/>
    <dgm:cxn modelId="{7CFAC408-B859-4BFA-A25D-7F3A0973D5BC}" type="presParOf" srcId="{0BDB93FB-F647-4AE0-B599-2B895EE61FC2}" destId="{CC53A52B-4E1F-4CE4-8F19-FF9EC8062E11}" srcOrd="2" destOrd="0" presId="urn:microsoft.com/office/officeart/2008/layout/VerticalCurvedList"/>
    <dgm:cxn modelId="{1506564F-B587-46A5-926A-946B1C21613C}" type="presParOf" srcId="{CC53A52B-4E1F-4CE4-8F19-FF9EC8062E11}" destId="{B7D1F2EB-CDF3-4015-A67E-BEF17129F448}" srcOrd="0" destOrd="0" presId="urn:microsoft.com/office/officeart/2008/layout/VerticalCurvedList"/>
    <dgm:cxn modelId="{2EA33AFE-FF99-4AB7-97A8-DEC9D9C7A6C4}" type="presParOf" srcId="{0BDB93FB-F647-4AE0-B599-2B895EE61FC2}" destId="{5BB7C217-6689-4910-B7B1-B8FEDF3C7DC0}" srcOrd="3" destOrd="0" presId="urn:microsoft.com/office/officeart/2008/layout/VerticalCurvedList"/>
    <dgm:cxn modelId="{D55D7696-896A-42E4-9EC7-29364904B81E}" type="presParOf" srcId="{0BDB93FB-F647-4AE0-B599-2B895EE61FC2}" destId="{AA6422BB-B6E0-46F4-9DDD-487DE117AE63}" srcOrd="4" destOrd="0" presId="urn:microsoft.com/office/officeart/2008/layout/VerticalCurvedList"/>
    <dgm:cxn modelId="{7AD91EFD-49EA-41CD-83DD-DF27333BD7C3}" type="presParOf" srcId="{AA6422BB-B6E0-46F4-9DDD-487DE117AE63}" destId="{F75A871E-1F89-41C1-AE36-2965C1CCCCCA}" srcOrd="0" destOrd="0" presId="urn:microsoft.com/office/officeart/2008/layout/VerticalCurvedList"/>
    <dgm:cxn modelId="{89CCBA91-93AC-412B-973F-C985A363A5E2}" type="presParOf" srcId="{0BDB93FB-F647-4AE0-B599-2B895EE61FC2}" destId="{D46DF513-03A6-4868-85F3-E0522F7F0D63}" srcOrd="5" destOrd="0" presId="urn:microsoft.com/office/officeart/2008/layout/VerticalCurvedList"/>
    <dgm:cxn modelId="{119A6203-4B92-45D1-BA09-6C7F0AC0B6E5}" type="presParOf" srcId="{0BDB93FB-F647-4AE0-B599-2B895EE61FC2}" destId="{44397D49-B437-4683-BF1C-6E2CD55B051C}" srcOrd="6" destOrd="0" presId="urn:microsoft.com/office/officeart/2008/layout/VerticalCurvedList"/>
    <dgm:cxn modelId="{87869768-BC05-4FC9-9030-27ED1DB3CCEF}" type="presParOf" srcId="{44397D49-B437-4683-BF1C-6E2CD55B051C}" destId="{A4E5D3DC-5779-4579-8648-1527F007664D}" srcOrd="0" destOrd="0" presId="urn:microsoft.com/office/officeart/2008/layout/VerticalCurvedList"/>
    <dgm:cxn modelId="{4B669019-91F1-4FBD-9756-3E8F4EE1BFB9}" type="presParOf" srcId="{0BDB93FB-F647-4AE0-B599-2B895EE61FC2}" destId="{39EF289C-4F5B-45E5-A9B7-0E239EAA958A}" srcOrd="7" destOrd="0" presId="urn:microsoft.com/office/officeart/2008/layout/VerticalCurvedList"/>
    <dgm:cxn modelId="{6220C5CA-26A0-4F74-8875-631F60FD56AB}" type="presParOf" srcId="{0BDB93FB-F647-4AE0-B599-2B895EE61FC2}" destId="{23382974-45FC-4135-9C93-F473DB2B06CA}" srcOrd="8" destOrd="0" presId="urn:microsoft.com/office/officeart/2008/layout/VerticalCurvedList"/>
    <dgm:cxn modelId="{977BD6F0-18F9-479A-AA8E-5DB7FE460795}" type="presParOf" srcId="{23382974-45FC-4135-9C93-F473DB2B06CA}" destId="{BD9968BC-E4E3-4889-A848-0A739B4525B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9FFF2E-895E-45F3-9CF8-8DF27117B070}" type="doc">
      <dgm:prSet loTypeId="urn:microsoft.com/office/officeart/2005/8/layout/hProcess9" loCatId="process" qsTypeId="urn:microsoft.com/office/officeart/2005/8/quickstyle/3d3" qsCatId="3D" csTypeId="urn:microsoft.com/office/officeart/2005/8/colors/accent1_2" csCatId="accent1" phldr="1"/>
      <dgm:spPr/>
    </dgm:pt>
    <dgm:pt modelId="{CF4A871C-7E44-4F6D-96EE-CB9712A27717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Smalltalk</a:t>
          </a:r>
        </a:p>
      </dgm:t>
    </dgm:pt>
    <dgm:pt modelId="{722754B0-77FB-44A9-A002-BD0DC085B600}" type="parTrans" cxnId="{1A3CC6F5-03D9-4F9C-A825-068C960D047B}">
      <dgm:prSet/>
      <dgm:spPr/>
      <dgm:t>
        <a:bodyPr/>
        <a:lstStyle/>
        <a:p>
          <a:endParaRPr lang="en-US"/>
        </a:p>
      </dgm:t>
    </dgm:pt>
    <dgm:pt modelId="{BE8731CA-B4CB-4468-ACC3-0672BD00EFB2}" type="sibTrans" cxnId="{1A3CC6F5-03D9-4F9C-A825-068C960D047B}">
      <dgm:prSet/>
      <dgm:spPr/>
      <dgm:t>
        <a:bodyPr/>
        <a:lstStyle/>
        <a:p>
          <a:endParaRPr lang="en-US"/>
        </a:p>
      </dgm:t>
    </dgm:pt>
    <dgm:pt modelId="{4CDCBA4F-9E79-40A5-9EDD-743B30771D91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Mainstream OO Languages</a:t>
          </a:r>
        </a:p>
      </dgm:t>
    </dgm:pt>
    <dgm:pt modelId="{E0370599-0199-42B9-A157-44516759C87C}" type="parTrans" cxnId="{AD2B4D96-FB83-4D0B-85F7-1F388F83BE6D}">
      <dgm:prSet/>
      <dgm:spPr/>
      <dgm:t>
        <a:bodyPr/>
        <a:lstStyle/>
        <a:p>
          <a:endParaRPr lang="en-US"/>
        </a:p>
      </dgm:t>
    </dgm:pt>
    <dgm:pt modelId="{6CB9E5D1-78FA-4DA4-9E1C-6F18CB2A23E0}" type="sibTrans" cxnId="{AD2B4D96-FB83-4D0B-85F7-1F388F83BE6D}">
      <dgm:prSet/>
      <dgm:spPr/>
      <dgm:t>
        <a:bodyPr/>
        <a:lstStyle/>
        <a:p>
          <a:endParaRPr lang="en-US"/>
        </a:p>
      </dgm:t>
    </dgm:pt>
    <dgm:pt modelId="{C0524A0C-4196-4D57-A4A3-51E63C68CC61}" type="pres">
      <dgm:prSet presAssocID="{7A9FFF2E-895E-45F3-9CF8-8DF27117B070}" presName="CompostProcess" presStyleCnt="0">
        <dgm:presLayoutVars>
          <dgm:dir/>
          <dgm:resizeHandles val="exact"/>
        </dgm:presLayoutVars>
      </dgm:prSet>
      <dgm:spPr/>
    </dgm:pt>
    <dgm:pt modelId="{E77E2C5A-AC9C-4E89-87DB-CE6EC157E302}" type="pres">
      <dgm:prSet presAssocID="{7A9FFF2E-895E-45F3-9CF8-8DF27117B070}" presName="arrow" presStyleLbl="bgShp" presStyleIdx="0" presStyleCnt="1" custLinFactNeighborX="-322" custLinFactNeighborY="13704"/>
      <dgm:spPr/>
    </dgm:pt>
    <dgm:pt modelId="{19FA24CB-F91B-480F-A524-3597EAE99E59}" type="pres">
      <dgm:prSet presAssocID="{7A9FFF2E-895E-45F3-9CF8-8DF27117B070}" presName="linearProcess" presStyleCnt="0"/>
      <dgm:spPr/>
    </dgm:pt>
    <dgm:pt modelId="{6DDEFD3C-39DF-41D0-9494-C9BC64BDA812}" type="pres">
      <dgm:prSet presAssocID="{CF4A871C-7E44-4F6D-96EE-CB9712A27717}" presName="textNode" presStyleLbl="node1" presStyleIdx="0" presStyleCnt="2">
        <dgm:presLayoutVars>
          <dgm:bulletEnabled val="1"/>
        </dgm:presLayoutVars>
      </dgm:prSet>
      <dgm:spPr/>
    </dgm:pt>
    <dgm:pt modelId="{6D6913DE-45BA-4F30-A070-B030CEF8122B}" type="pres">
      <dgm:prSet presAssocID="{BE8731CA-B4CB-4468-ACC3-0672BD00EFB2}" presName="sibTrans" presStyleCnt="0"/>
      <dgm:spPr/>
    </dgm:pt>
    <dgm:pt modelId="{04FD1B1A-8270-4E29-BB06-42C977C83A70}" type="pres">
      <dgm:prSet presAssocID="{4CDCBA4F-9E79-40A5-9EDD-743B30771D91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717DE352-961F-4672-9059-3D54D9B4DB10}" type="presOf" srcId="{CF4A871C-7E44-4F6D-96EE-CB9712A27717}" destId="{6DDEFD3C-39DF-41D0-9494-C9BC64BDA812}" srcOrd="0" destOrd="0" presId="urn:microsoft.com/office/officeart/2005/8/layout/hProcess9"/>
    <dgm:cxn modelId="{2E64A873-0FED-485B-BB6E-CA8EFBFDA6DF}" type="presOf" srcId="{7A9FFF2E-895E-45F3-9CF8-8DF27117B070}" destId="{C0524A0C-4196-4D57-A4A3-51E63C68CC61}" srcOrd="0" destOrd="0" presId="urn:microsoft.com/office/officeart/2005/8/layout/hProcess9"/>
    <dgm:cxn modelId="{AD2B4D96-FB83-4D0B-85F7-1F388F83BE6D}" srcId="{7A9FFF2E-895E-45F3-9CF8-8DF27117B070}" destId="{4CDCBA4F-9E79-40A5-9EDD-743B30771D91}" srcOrd="1" destOrd="0" parTransId="{E0370599-0199-42B9-A157-44516759C87C}" sibTransId="{6CB9E5D1-78FA-4DA4-9E1C-6F18CB2A23E0}"/>
    <dgm:cxn modelId="{E72F159D-AD4B-4B33-A657-4BE3395776C5}" type="presOf" srcId="{4CDCBA4F-9E79-40A5-9EDD-743B30771D91}" destId="{04FD1B1A-8270-4E29-BB06-42C977C83A70}" srcOrd="0" destOrd="0" presId="urn:microsoft.com/office/officeart/2005/8/layout/hProcess9"/>
    <dgm:cxn modelId="{1A3CC6F5-03D9-4F9C-A825-068C960D047B}" srcId="{7A9FFF2E-895E-45F3-9CF8-8DF27117B070}" destId="{CF4A871C-7E44-4F6D-96EE-CB9712A27717}" srcOrd="0" destOrd="0" parTransId="{722754B0-77FB-44A9-A002-BD0DC085B600}" sibTransId="{BE8731CA-B4CB-4468-ACC3-0672BD00EFB2}"/>
    <dgm:cxn modelId="{CA1E92D9-29BD-44E1-B673-41589EB69520}" type="presParOf" srcId="{C0524A0C-4196-4D57-A4A3-51E63C68CC61}" destId="{E77E2C5A-AC9C-4E89-87DB-CE6EC157E302}" srcOrd="0" destOrd="0" presId="urn:microsoft.com/office/officeart/2005/8/layout/hProcess9"/>
    <dgm:cxn modelId="{D1F010B1-058F-4E49-B5B9-3FDECCB06F61}" type="presParOf" srcId="{C0524A0C-4196-4D57-A4A3-51E63C68CC61}" destId="{19FA24CB-F91B-480F-A524-3597EAE99E59}" srcOrd="1" destOrd="0" presId="urn:microsoft.com/office/officeart/2005/8/layout/hProcess9"/>
    <dgm:cxn modelId="{79F333F2-9BAD-43A9-B354-277E1312C13F}" type="presParOf" srcId="{19FA24CB-F91B-480F-A524-3597EAE99E59}" destId="{6DDEFD3C-39DF-41D0-9494-C9BC64BDA812}" srcOrd="0" destOrd="0" presId="urn:microsoft.com/office/officeart/2005/8/layout/hProcess9"/>
    <dgm:cxn modelId="{47B14B03-C89E-4986-914B-26169C4198BD}" type="presParOf" srcId="{19FA24CB-F91B-480F-A524-3597EAE99E59}" destId="{6D6913DE-45BA-4F30-A070-B030CEF8122B}" srcOrd="1" destOrd="0" presId="urn:microsoft.com/office/officeart/2005/8/layout/hProcess9"/>
    <dgm:cxn modelId="{FAD857FF-9F91-4319-B215-99A899EDE3E5}" type="presParOf" srcId="{19FA24CB-F91B-480F-A524-3597EAE99E59}" destId="{04FD1B1A-8270-4E29-BB06-42C977C83A70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B21BB-8B81-438A-873D-8C36D4F50222}">
      <dsp:nvSpPr>
        <dsp:cNvPr id="0" name=""/>
        <dsp:cNvSpPr/>
      </dsp:nvSpPr>
      <dsp:spPr>
        <a:xfrm>
          <a:off x="-9631490" y="-1470188"/>
          <a:ext cx="11456592" cy="11456592"/>
        </a:xfrm>
        <a:prstGeom prst="blockArc">
          <a:avLst>
            <a:gd name="adj1" fmla="val 18900000"/>
            <a:gd name="adj2" fmla="val 2700000"/>
            <a:gd name="adj3" fmla="val 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01ED9-5CB4-47F5-AE49-C701F60711E3}">
      <dsp:nvSpPr>
        <dsp:cNvPr id="0" name=""/>
        <dsp:cNvSpPr/>
      </dsp:nvSpPr>
      <dsp:spPr>
        <a:xfrm>
          <a:off x="954351" y="654726"/>
          <a:ext cx="907327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Lisp - designed late 1950s - departure from existing languages (e.g. Fortran).</a:t>
          </a:r>
        </a:p>
      </dsp:txBody>
      <dsp:txXfrm>
        <a:off x="954351" y="654726"/>
        <a:ext cx="9073271" cy="1310134"/>
      </dsp:txXfrm>
    </dsp:sp>
    <dsp:sp modelId="{B7D1F2EB-CDF3-4015-A67E-BEF17129F448}">
      <dsp:nvSpPr>
        <dsp:cNvPr id="0" name=""/>
        <dsp:cNvSpPr/>
      </dsp:nvSpPr>
      <dsp:spPr>
        <a:xfrm>
          <a:off x="135517" y="490959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BB7C217-6689-4910-B7B1-B8FEDF3C7DC0}">
      <dsp:nvSpPr>
        <dsp:cNvPr id="0" name=""/>
        <dsp:cNvSpPr/>
      </dsp:nvSpPr>
      <dsp:spPr>
        <a:xfrm>
          <a:off x="1705481" y="2620269"/>
          <a:ext cx="832214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1" kern="1200" dirty="0"/>
            <a:t>“</a:t>
          </a:r>
          <a:r>
            <a:rPr lang="en-IE" sz="4000" b="0" i="1" kern="1200" dirty="0"/>
            <a:t>Lisp is the Chuck Norris of programming languages.”</a:t>
          </a:r>
          <a:endParaRPr lang="en-US" sz="4000" i="1" kern="1200" dirty="0"/>
        </a:p>
      </dsp:txBody>
      <dsp:txXfrm>
        <a:off x="1705481" y="2620269"/>
        <a:ext cx="8322141" cy="1310134"/>
      </dsp:txXfrm>
    </dsp:sp>
    <dsp:sp modelId="{F75A871E-1F89-41C1-AE36-2965C1CCCCCA}">
      <dsp:nvSpPr>
        <dsp:cNvPr id="0" name=""/>
        <dsp:cNvSpPr/>
      </dsp:nvSpPr>
      <dsp:spPr>
        <a:xfrm>
          <a:off x="886647" y="2456502"/>
          <a:ext cx="1637668" cy="1637668"/>
        </a:xfrm>
        <a:prstGeom prst="wedgeEllipse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D651CEB-1E9A-41FA-91FE-7E3A75F7316E}">
      <dsp:nvSpPr>
        <dsp:cNvPr id="0" name=""/>
        <dsp:cNvSpPr/>
      </dsp:nvSpPr>
      <dsp:spPr>
        <a:xfrm>
          <a:off x="1705481" y="4585811"/>
          <a:ext cx="832214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1" kern="1200" dirty="0"/>
            <a:t>“Lisp is the bar other languages are measured against.”</a:t>
          </a:r>
        </a:p>
      </dsp:txBody>
      <dsp:txXfrm>
        <a:off x="1705481" y="4585811"/>
        <a:ext cx="8322141" cy="1310134"/>
      </dsp:txXfrm>
    </dsp:sp>
    <dsp:sp modelId="{EB879700-D811-4888-A51F-6BF8088F2A77}">
      <dsp:nvSpPr>
        <dsp:cNvPr id="0" name=""/>
        <dsp:cNvSpPr/>
      </dsp:nvSpPr>
      <dsp:spPr>
        <a:xfrm>
          <a:off x="886647" y="4422044"/>
          <a:ext cx="1637668" cy="1637668"/>
        </a:xfrm>
        <a:prstGeom prst="wedgeEllipse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BE0C133-DB1B-4945-AF8A-2FF9444887F1}">
      <dsp:nvSpPr>
        <dsp:cNvPr id="0" name=""/>
        <dsp:cNvSpPr/>
      </dsp:nvSpPr>
      <dsp:spPr>
        <a:xfrm>
          <a:off x="954351" y="6551353"/>
          <a:ext cx="907327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1" kern="1200" dirty="0"/>
            <a:t>“Knowing Lisp demonstrates developer enlightenment.”</a:t>
          </a:r>
        </a:p>
      </dsp:txBody>
      <dsp:txXfrm>
        <a:off x="954351" y="6551353"/>
        <a:ext cx="9073271" cy="1310134"/>
      </dsp:txXfrm>
    </dsp:sp>
    <dsp:sp modelId="{A4E5D3DC-5779-4579-8648-1527F007664D}">
      <dsp:nvSpPr>
        <dsp:cNvPr id="0" name=""/>
        <dsp:cNvSpPr/>
      </dsp:nvSpPr>
      <dsp:spPr>
        <a:xfrm>
          <a:off x="135517" y="6387587"/>
          <a:ext cx="1637668" cy="1637668"/>
        </a:xfrm>
        <a:prstGeom prst="wedgeEllipse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B21BB-8B81-438A-873D-8C36D4F50222}">
      <dsp:nvSpPr>
        <dsp:cNvPr id="0" name=""/>
        <dsp:cNvSpPr/>
      </dsp:nvSpPr>
      <dsp:spPr>
        <a:xfrm>
          <a:off x="-9631490" y="-1470188"/>
          <a:ext cx="11456592" cy="11456592"/>
        </a:xfrm>
        <a:prstGeom prst="blockArc">
          <a:avLst>
            <a:gd name="adj1" fmla="val 18900000"/>
            <a:gd name="adj2" fmla="val 2700000"/>
            <a:gd name="adj3" fmla="val 18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01ED9-5CB4-47F5-AE49-C701F60711E3}">
      <dsp:nvSpPr>
        <dsp:cNvPr id="0" name=""/>
        <dsp:cNvSpPr/>
      </dsp:nvSpPr>
      <dsp:spPr>
        <a:xfrm>
          <a:off x="954351" y="654726"/>
          <a:ext cx="907327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Smalltalk - pure OO language </a:t>
          </a:r>
          <a:r>
            <a:rPr lang="en-US" sz="4000" kern="1200" dirty="0">
              <a:sym typeface="Wingdings" panose="05000000000000000000" pitchFamily="2" charset="2"/>
            </a:rPr>
            <a:t> </a:t>
          </a:r>
          <a:r>
            <a:rPr lang="en-US" sz="4000" kern="1200" dirty="0"/>
            <a:t>everything is an object!</a:t>
          </a:r>
        </a:p>
      </dsp:txBody>
      <dsp:txXfrm>
        <a:off x="954351" y="654726"/>
        <a:ext cx="9073271" cy="1310134"/>
      </dsp:txXfrm>
    </dsp:sp>
    <dsp:sp modelId="{B7D1F2EB-CDF3-4015-A67E-BEF17129F448}">
      <dsp:nvSpPr>
        <dsp:cNvPr id="0" name=""/>
        <dsp:cNvSpPr/>
      </dsp:nvSpPr>
      <dsp:spPr>
        <a:xfrm>
          <a:off x="135517" y="490959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BB7C217-6689-4910-B7B1-B8FEDF3C7DC0}">
      <dsp:nvSpPr>
        <dsp:cNvPr id="0" name=""/>
        <dsp:cNvSpPr/>
      </dsp:nvSpPr>
      <dsp:spPr>
        <a:xfrm>
          <a:off x="1705481" y="2620269"/>
          <a:ext cx="832214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i="0" kern="1200" dirty="0"/>
            <a:t>Objective C – borrows Smalltalk concepts &amp; syntax.</a:t>
          </a:r>
        </a:p>
      </dsp:txBody>
      <dsp:txXfrm>
        <a:off x="1705481" y="2620269"/>
        <a:ext cx="8322141" cy="1310134"/>
      </dsp:txXfrm>
    </dsp:sp>
    <dsp:sp modelId="{F75A871E-1F89-41C1-AE36-2965C1CCCCCA}">
      <dsp:nvSpPr>
        <dsp:cNvPr id="0" name=""/>
        <dsp:cNvSpPr/>
      </dsp:nvSpPr>
      <dsp:spPr>
        <a:xfrm>
          <a:off x="886647" y="2456502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46DF513-03A6-4868-85F3-E0522F7F0D63}">
      <dsp:nvSpPr>
        <dsp:cNvPr id="0" name=""/>
        <dsp:cNvSpPr/>
      </dsp:nvSpPr>
      <dsp:spPr>
        <a:xfrm>
          <a:off x="1705481" y="4585811"/>
          <a:ext cx="832214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0" kern="1200" dirty="0"/>
            <a:t>Java – borrows Smalltalk bytecode and garbage collection.</a:t>
          </a:r>
        </a:p>
      </dsp:txBody>
      <dsp:txXfrm>
        <a:off x="1705481" y="4585811"/>
        <a:ext cx="8322141" cy="1310134"/>
      </dsp:txXfrm>
    </dsp:sp>
    <dsp:sp modelId="{A4E5D3DC-5779-4579-8648-1527F007664D}">
      <dsp:nvSpPr>
        <dsp:cNvPr id="0" name=""/>
        <dsp:cNvSpPr/>
      </dsp:nvSpPr>
      <dsp:spPr>
        <a:xfrm>
          <a:off x="886647" y="4422044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9EF289C-4F5B-45E5-A9B7-0E239EAA958A}">
      <dsp:nvSpPr>
        <dsp:cNvPr id="0" name=""/>
        <dsp:cNvSpPr/>
      </dsp:nvSpPr>
      <dsp:spPr>
        <a:xfrm>
          <a:off x="954351" y="6551353"/>
          <a:ext cx="9073271" cy="131013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39919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4000" b="0" i="0" kern="1200" dirty="0"/>
            <a:t>Ruby – pure OO model almost identical to Smalltalk.</a:t>
          </a:r>
        </a:p>
      </dsp:txBody>
      <dsp:txXfrm>
        <a:off x="954351" y="6551353"/>
        <a:ext cx="9073271" cy="1310134"/>
      </dsp:txXfrm>
    </dsp:sp>
    <dsp:sp modelId="{BD9968BC-E4E3-4889-A848-0A739B4525B7}">
      <dsp:nvSpPr>
        <dsp:cNvPr id="0" name=""/>
        <dsp:cNvSpPr/>
      </dsp:nvSpPr>
      <dsp:spPr>
        <a:xfrm>
          <a:off x="135517" y="6387587"/>
          <a:ext cx="1637668" cy="1637668"/>
        </a:xfrm>
        <a:prstGeom prst="star7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E2C5A-AC9C-4E89-87DB-CE6EC157E302}">
      <dsp:nvSpPr>
        <dsp:cNvPr id="0" name=""/>
        <dsp:cNvSpPr/>
      </dsp:nvSpPr>
      <dsp:spPr>
        <a:xfrm>
          <a:off x="626510" y="0"/>
          <a:ext cx="7369386" cy="57799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EFD3C-39DF-41D0-9494-C9BC64BDA812}">
      <dsp:nvSpPr>
        <dsp:cNvPr id="0" name=""/>
        <dsp:cNvSpPr/>
      </dsp:nvSpPr>
      <dsp:spPr>
        <a:xfrm>
          <a:off x="4339" y="1733973"/>
          <a:ext cx="4224866" cy="2311964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Smalltalk</a:t>
          </a:r>
        </a:p>
      </dsp:txBody>
      <dsp:txXfrm>
        <a:off x="117200" y="1846834"/>
        <a:ext cx="3999144" cy="2086242"/>
      </dsp:txXfrm>
    </dsp:sp>
    <dsp:sp modelId="{04FD1B1A-8270-4E29-BB06-42C977C83A70}">
      <dsp:nvSpPr>
        <dsp:cNvPr id="0" name=""/>
        <dsp:cNvSpPr/>
      </dsp:nvSpPr>
      <dsp:spPr>
        <a:xfrm>
          <a:off x="4440661" y="1733973"/>
          <a:ext cx="4224866" cy="2311964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Mainstream OO Languages</a:t>
          </a:r>
        </a:p>
      </dsp:txBody>
      <dsp:txXfrm>
        <a:off x="4553522" y="1846834"/>
        <a:ext cx="3999144" cy="2086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7806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9305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&lt;html&gt;&lt;script&gt;function </a:t>
            </a:r>
            <a:r>
              <a:rPr lang="en-IE" dirty="0" err="1"/>
              <a:t>weakTyping</a:t>
            </a:r>
            <a:r>
              <a:rPr lang="en-IE" dirty="0"/>
              <a:t>() {   </a:t>
            </a:r>
            <a:r>
              <a:rPr lang="en-IE" dirty="0" err="1"/>
              <a:t>var</a:t>
            </a:r>
            <a:r>
              <a:rPr lang="en-IE" dirty="0"/>
              <a:t> a = 4;           //static typing   </a:t>
            </a:r>
            <a:r>
              <a:rPr lang="en-IE" dirty="0" err="1"/>
              <a:t>var</a:t>
            </a:r>
            <a:r>
              <a:rPr lang="en-IE" dirty="0"/>
              <a:t> b = '8';         //static typing   </a:t>
            </a:r>
            <a:r>
              <a:rPr lang="en-IE" dirty="0" err="1"/>
              <a:t>document.write</a:t>
            </a:r>
            <a:r>
              <a:rPr lang="en-IE" dirty="0"/>
              <a:t>("a + b gives:  ");     </a:t>
            </a:r>
            <a:r>
              <a:rPr lang="en-IE" dirty="0" err="1"/>
              <a:t>document.write</a:t>
            </a:r>
            <a:r>
              <a:rPr lang="en-IE" dirty="0"/>
              <a:t>(a + b);  //weak typing}</a:t>
            </a:r>
            <a:r>
              <a:rPr lang="en-IE" dirty="0" err="1"/>
              <a:t>weakTyping</a:t>
            </a:r>
            <a:r>
              <a:rPr lang="en-IE" dirty="0"/>
              <a:t>();&lt;/script&gt;&lt;/html&gt;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175094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creativecommons.org/licenses/by-nc/3.0/" TargetMode="Externa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sz="half" idx="13"/>
          </p:nvPr>
        </p:nvSpPr>
        <p:spPr>
          <a:xfrm>
            <a:off x="469900" y="457200"/>
            <a:ext cx="5842000" cy="8064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pic" sz="half" idx="14"/>
          </p:nvPr>
        </p:nvSpPr>
        <p:spPr>
          <a:xfrm>
            <a:off x="6654800" y="508000"/>
            <a:ext cx="5829300" cy="80137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9" name="Shape 139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pic" sz="quarter" idx="13"/>
          </p:nvPr>
        </p:nvSpPr>
        <p:spPr>
          <a:xfrm>
            <a:off x="508000" y="1778000"/>
            <a:ext cx="378460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sz="quarter" idx="14"/>
          </p:nvPr>
        </p:nvSpPr>
        <p:spPr>
          <a:xfrm>
            <a:off x="8724900" y="1778000"/>
            <a:ext cx="375920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sz="quarter" idx="15"/>
          </p:nvPr>
        </p:nvSpPr>
        <p:spPr>
          <a:xfrm>
            <a:off x="4622800" y="1778000"/>
            <a:ext cx="3784600" cy="50673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pic" idx="13"/>
          </p:nvPr>
        </p:nvSpPr>
        <p:spPr>
          <a:xfrm>
            <a:off x="533400" y="508000"/>
            <a:ext cx="11938000" cy="7962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sz="half" idx="13"/>
          </p:nvPr>
        </p:nvSpPr>
        <p:spPr>
          <a:xfrm>
            <a:off x="508000" y="520700"/>
            <a:ext cx="5816600" cy="7962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pic" sz="quarter" idx="14"/>
          </p:nvPr>
        </p:nvSpPr>
        <p:spPr>
          <a:xfrm>
            <a:off x="6667500" y="520700"/>
            <a:ext cx="5816600" cy="3810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pic" sz="quarter" idx="15"/>
          </p:nvPr>
        </p:nvSpPr>
        <p:spPr>
          <a:xfrm>
            <a:off x="6667500" y="4660900"/>
            <a:ext cx="5816600" cy="38227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idx="13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4"/>
          </p:nvPr>
        </p:nvSpPr>
        <p:spPr>
          <a:xfrm>
            <a:off x="9220200" y="3289300"/>
            <a:ext cx="3276600" cy="24384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15"/>
          </p:nvPr>
        </p:nvSpPr>
        <p:spPr>
          <a:xfrm>
            <a:off x="9220200" y="6019800"/>
            <a:ext cx="3276600" cy="2463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pic" sz="quarter" idx="16"/>
          </p:nvPr>
        </p:nvSpPr>
        <p:spPr>
          <a:xfrm>
            <a:off x="9220200" y="508000"/>
            <a:ext cx="3276600" cy="2463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sz="half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nal &amp; 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WI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724900"/>
            <a:ext cx="3175000" cy="66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esu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8100" y="8826500"/>
            <a:ext cx="1879600" cy="444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Group 228"/>
          <p:cNvGrpSpPr/>
          <p:nvPr/>
        </p:nvGrpSpPr>
        <p:grpSpPr>
          <a:xfrm>
            <a:off x="4419600" y="3209759"/>
            <a:ext cx="4267200" cy="2893252"/>
            <a:chOff x="0" y="0"/>
            <a:chExt cx="4267200" cy="2893250"/>
          </a:xfrm>
        </p:grpSpPr>
        <p:pic>
          <p:nvPicPr>
            <p:cNvPr id="226" name="by-nc.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800" y="0"/>
              <a:ext cx="2959100" cy="1035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Shape 227"/>
            <p:cNvSpPr/>
            <p:nvPr/>
          </p:nvSpPr>
          <p:spPr>
            <a:xfrm>
              <a:off x="0" y="1202830"/>
              <a:ext cx="4267200" cy="1690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lnSpc>
                  <a:spcPct val="120000"/>
                </a:lnSpc>
                <a:defRPr sz="1600"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Except where otherwise noted, this content is licensed under a </a:t>
              </a:r>
              <a:r>
                <a:rPr>
                  <a:hlinkClick r:id="rId5"/>
                </a:rPr>
                <a:t>Creative Commons Attribution-NonCommercial 3.0 License</a:t>
              </a:r>
              <a:r>
                <a:t>. </a:t>
              </a:r>
            </a:p>
            <a:p>
              <a:pPr defTabSz="584200">
                <a:lnSpc>
                  <a:spcPct val="120000"/>
                </a:lnSpc>
                <a:defRPr sz="1600">
                  <a:latin typeface="+mj-lt"/>
                  <a:ea typeface="+mj-ea"/>
                  <a:cs typeface="+mj-cs"/>
                  <a:sym typeface="Helvetica Neue"/>
                </a:defRPr>
              </a:pPr>
              <a:endParaRPr/>
            </a:p>
            <a:p>
              <a:pPr defTabSz="584200">
                <a:lnSpc>
                  <a:spcPct val="120000"/>
                </a:lnSpc>
                <a:defRPr sz="1600">
                  <a:latin typeface="+mj-lt"/>
                  <a:ea typeface="+mj-ea"/>
                  <a:cs typeface="+mj-cs"/>
                  <a:sym typeface="Helvetica Neue"/>
                </a:defRPr>
              </a:pPr>
              <a:r>
                <a:t>For more information, please see </a:t>
              </a:r>
              <a:r>
                <a:rPr>
                  <a:hlinkClick r:id="rId5"/>
                </a:rPr>
                <a:t>http://creativecommons.org/licenses/by-nc/3.0/</a:t>
              </a:r>
            </a:p>
          </p:txBody>
        </p:sp>
      </p:grpSp>
      <p:sp>
        <p:nvSpPr>
          <p:cNvPr id="229" name="Shape 229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1pPr>
            <a:lvl2pPr marL="9144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2pPr>
            <a:lvl3pPr marL="13716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3pPr>
            <a:lvl4pPr marL="18288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4pPr>
            <a:lvl5pPr marL="2286000" indent="-457200">
              <a:spcBef>
                <a:spcPts val="4200"/>
              </a:spcBef>
              <a:buSzPct val="75000"/>
              <a:buFont typeface="Helvetica Neue"/>
              <a:defRPr sz="3600"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hape 239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</p:spPr>
        <p:txBody>
          <a:bodyPr>
            <a:norm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819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508000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842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  <a:lvl2pPr>
              <a:defRPr>
                <a:solidFill>
                  <a:srgbClr val="747474"/>
                </a:solidFill>
              </a:defRPr>
            </a:lvl2pPr>
            <a:lvl3pPr>
              <a:defRPr>
                <a:solidFill>
                  <a:srgbClr val="747474"/>
                </a:solidFill>
              </a:defRPr>
            </a:lvl3pPr>
            <a:lvl4pPr>
              <a:defRPr>
                <a:solidFill>
                  <a:srgbClr val="747474"/>
                </a:solidFill>
              </a:defRPr>
            </a:lvl4pPr>
            <a:lvl5pPr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quarter" idx="13"/>
          </p:nvPr>
        </p:nvSpPr>
        <p:spPr>
          <a:xfrm>
            <a:off x="6667500" y="1803400"/>
            <a:ext cx="5816600" cy="431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pic" sz="quarter" idx="14"/>
          </p:nvPr>
        </p:nvSpPr>
        <p:spPr>
          <a:xfrm>
            <a:off x="520700" y="1803400"/>
            <a:ext cx="5803900" cy="431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sz="quarter" idx="13"/>
          </p:nvPr>
        </p:nvSpPr>
        <p:spPr>
          <a:xfrm>
            <a:off x="520700" y="1778000"/>
            <a:ext cx="3759200" cy="5054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sz="half" idx="14"/>
          </p:nvPr>
        </p:nvSpPr>
        <p:spPr>
          <a:xfrm>
            <a:off x="4622800" y="1778000"/>
            <a:ext cx="7886700" cy="50546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584200">
              <a:defRPr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9" r:id="rId17"/>
    <p:sldLayoutId id="2147483670" r:id="rId18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266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11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55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600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044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489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933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3782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822700" marR="0" indent="-2667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00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deleastar@wit.i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sdrohan@wit.i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graham.com/icad.htm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graham.com/icad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graham.com/icad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ulgraham.com/icad.html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conquerstheuniverse.wordpress.com/2009/10/03/static-vs-dynamic-typing-of-programming-languages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5fr0LZLMA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howtoprogramwithjava.com/dynamic-typing-vs-static-typing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C5fr0LZLMA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howtoprogramwithjava.com/dynamic-typing-vs-static-typing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gilefaqs.com/2011/07/11/dynamic-typing-is-not-weak-typin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s.agilefaqs.com/2011/07/11/dynamic-typing-is-not-weak-typing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gilefaqs.com/2011/07/11/dynamic-typing-is-not-weak-typin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agilefaqs.com/2011/07/11/dynamic-typing-is-not-weak-typ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hase85.wordpress.com/2013/01/15/best-of-lisp-quotes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cs.cmu.edu/~charlie/courses/15-214/2014-fall/slides/25-history-oo.pdf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52" y="2212504"/>
            <a:ext cx="11429752" cy="1688728"/>
          </a:xfrm>
        </p:spPr>
        <p:txBody>
          <a:bodyPr>
            <a:normAutofit/>
          </a:bodyPr>
          <a:lstStyle/>
          <a:p>
            <a:pPr algn="l"/>
            <a:r>
              <a:rPr lang="en-IE" sz="5700" dirty="0"/>
              <a:t>Programming Languages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13768" y="4745041"/>
            <a:ext cx="2302892" cy="1283887"/>
          </a:xfrm>
        </p:spPr>
        <p:txBody>
          <a:bodyPr>
            <a:noAutofit/>
          </a:bodyPr>
          <a:lstStyle/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IE" sz="4000" dirty="0">
                <a:solidFill>
                  <a:schemeClr val="bg1">
                    <a:lumMod val="50000"/>
                  </a:schemeClr>
                </a:solidFill>
              </a:rPr>
              <a:t>Produced </a:t>
            </a:r>
          </a:p>
          <a:p>
            <a:pPr marL="0" indent="0" algn="r">
              <a:lnSpc>
                <a:spcPct val="110000"/>
              </a:lnSpc>
              <a:spcBef>
                <a:spcPts val="0"/>
              </a:spcBef>
              <a:buNone/>
            </a:pPr>
            <a:r>
              <a:rPr lang="en-IE" sz="4000" dirty="0">
                <a:solidFill>
                  <a:schemeClr val="bg1">
                    <a:lumMod val="50000"/>
                  </a:schemeClr>
                </a:solidFill>
              </a:rPr>
              <a:t>by: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0" y="8128001"/>
            <a:ext cx="5364480" cy="12056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40981" y="8367948"/>
            <a:ext cx="6048672" cy="839202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IE" sz="2300" dirty="0">
                <a:solidFill>
                  <a:schemeClr val="tx2">
                    <a:lumMod val="75000"/>
                  </a:schemeClr>
                </a:solidFill>
              </a:rPr>
              <a:t>Department of Computing and Mathematics</a:t>
            </a:r>
          </a:p>
          <a:p>
            <a:r>
              <a:rPr lang="en-IE" sz="2300" dirty="0">
                <a:solidFill>
                  <a:schemeClr val="tx2">
                    <a:lumMod val="75000"/>
                  </a:schemeClr>
                </a:solidFill>
              </a:rPr>
              <a:t>http://www.wit.ie/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69752" y="3868688"/>
            <a:ext cx="1166529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Shape 240"/>
          <p:cNvSpPr txBox="1">
            <a:spLocks/>
          </p:cNvSpPr>
          <p:nvPr/>
        </p:nvSpPr>
        <p:spPr>
          <a:xfrm>
            <a:off x="3986684" y="4948808"/>
            <a:ext cx="8352928" cy="1152128"/>
          </a:xfrm>
          <a:prstGeom prst="rect">
            <a:avLst/>
          </a:prstGeom>
        </p:spPr>
        <p:txBody>
          <a:bodyPr/>
          <a:lstStyle>
            <a:lvl1pPr marL="266700" marR="0" indent="-266700" algn="l" defTabSz="58420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711200" marR="0" indent="-266700" algn="l" defTabSz="58420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1155700" marR="0" indent="-266700" algn="l" defTabSz="58420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600200" marR="0" indent="-266700" algn="l" defTabSz="58420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2044700" marR="0" indent="-266700" algn="l" defTabSz="58420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2489200" marR="0" indent="-266700" algn="l" defTabSz="58420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933700" marR="0" indent="-266700" algn="l" defTabSz="58420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3378200" marR="0" indent="-266700" algn="l" defTabSz="58420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3822700" marR="0" indent="-266700" algn="l" defTabSz="584200" latinLnBrk="0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IE" sz="3600" dirty="0"/>
              <a:t>Eamonn de Leastar	(</a:t>
            </a:r>
            <a:r>
              <a:rPr lang="en-IE" sz="3600" dirty="0">
                <a:hlinkClick r:id="rId3"/>
              </a:rPr>
              <a:t>edeleastar@wit.ie</a:t>
            </a:r>
            <a:r>
              <a:rPr lang="en-IE" sz="3600" dirty="0"/>
              <a:t>)</a:t>
            </a:r>
          </a:p>
          <a:p>
            <a:pPr marL="0" indent="0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IE" sz="3600" dirty="0" err="1"/>
              <a:t>Dr.</a:t>
            </a:r>
            <a:r>
              <a:rPr lang="en-IE" sz="3600" dirty="0"/>
              <a:t> </a:t>
            </a:r>
            <a:r>
              <a:rPr lang="en-IE" sz="3600" dirty="0" err="1"/>
              <a:t>Siobhán</a:t>
            </a:r>
            <a:r>
              <a:rPr lang="en-IE" sz="3600" dirty="0"/>
              <a:t> Drohan (</a:t>
            </a:r>
            <a:r>
              <a:rPr lang="en-IE" sz="3600" dirty="0">
                <a:hlinkClick r:id="rId4"/>
              </a:rPr>
              <a:t>sdrohan@wit.ie</a:t>
            </a:r>
            <a:r>
              <a:rPr lang="en-IE" sz="36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55450786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94" name="Picture 3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40864"/>
          <a:stretch/>
        </p:blipFill>
        <p:spPr>
          <a:xfrm>
            <a:off x="1893888" y="2109597"/>
            <a:ext cx="9018984" cy="736521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xfrm>
            <a:off x="571500" y="-12700"/>
            <a:ext cx="11709400" cy="17399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IE" dirty="0">
                <a:solidFill>
                  <a:srgbClr val="FF0000"/>
                </a:solidFill>
              </a:rPr>
              <a:t>               </a:t>
            </a:r>
            <a:r>
              <a:rPr dirty="0">
                <a:solidFill>
                  <a:srgbClr val="FF0000"/>
                </a:solidFill>
              </a:rPr>
              <a:t>Ruby, Groovy, Java, Scala Cluster</a:t>
            </a:r>
          </a:p>
        </p:txBody>
      </p:sp>
      <p:sp>
        <p:nvSpPr>
          <p:cNvPr id="5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3330" y="389502"/>
            <a:ext cx="9336716" cy="616114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5353609" y="7055160"/>
            <a:ext cx="1104813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Groovy</a:t>
            </a:r>
          </a:p>
        </p:txBody>
      </p:sp>
      <p:sp>
        <p:nvSpPr>
          <p:cNvPr id="300" name="Shape 300"/>
          <p:cNvSpPr/>
          <p:nvPr/>
        </p:nvSpPr>
        <p:spPr>
          <a:xfrm>
            <a:off x="8451143" y="8513666"/>
            <a:ext cx="514478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Go</a:t>
            </a:r>
          </a:p>
        </p:txBody>
      </p:sp>
      <p:sp>
        <p:nvSpPr>
          <p:cNvPr id="302" name="Shape 302"/>
          <p:cNvSpPr/>
          <p:nvPr/>
        </p:nvSpPr>
        <p:spPr>
          <a:xfrm>
            <a:off x="952980" y="8630268"/>
            <a:ext cx="817094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Swift</a:t>
            </a:r>
          </a:p>
        </p:txBody>
      </p:sp>
      <p:sp>
        <p:nvSpPr>
          <p:cNvPr id="303" name="Shape 303"/>
          <p:cNvSpPr/>
          <p:nvPr/>
        </p:nvSpPr>
        <p:spPr>
          <a:xfrm>
            <a:off x="283698" y="5338236"/>
            <a:ext cx="1769632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Objective-C</a:t>
            </a:r>
          </a:p>
        </p:txBody>
      </p:sp>
      <p:sp>
        <p:nvSpPr>
          <p:cNvPr id="304" name="Shape 304"/>
          <p:cNvSpPr/>
          <p:nvPr/>
        </p:nvSpPr>
        <p:spPr>
          <a:xfrm>
            <a:off x="3966853" y="5759096"/>
            <a:ext cx="287865" cy="1092795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 flipH="1">
            <a:off x="4457911" y="3230544"/>
            <a:ext cx="3837972" cy="361013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 flipH="1">
            <a:off x="1403568" y="3625920"/>
            <a:ext cx="1083533" cy="1696718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 flipH="1">
            <a:off x="1497850" y="4008475"/>
            <a:ext cx="5703712" cy="1314163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3761650" y="5719356"/>
            <a:ext cx="176506" cy="287047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4138097" y="7242707"/>
            <a:ext cx="1" cy="139700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 flipH="1">
            <a:off x="4368147" y="7408995"/>
            <a:ext cx="1353660" cy="1213982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072074" y="5599826"/>
            <a:ext cx="1584176" cy="1584176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 flipH="1">
            <a:off x="6046942" y="6420554"/>
            <a:ext cx="2697815" cy="76550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 flipH="1">
            <a:off x="1230756" y="5722354"/>
            <a:ext cx="147211" cy="3115595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 flipH="1">
            <a:off x="1360133" y="6984076"/>
            <a:ext cx="2418746" cy="1737676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2929805" y="3732609"/>
            <a:ext cx="5732420" cy="4739700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6" name="Shape 316"/>
          <p:cNvSpPr/>
          <p:nvPr/>
        </p:nvSpPr>
        <p:spPr>
          <a:xfrm flipH="1">
            <a:off x="1695602" y="7412269"/>
            <a:ext cx="3485914" cy="1348397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 flipH="1">
            <a:off x="1956038" y="8860988"/>
            <a:ext cx="1515256" cy="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 flipH="1">
            <a:off x="8787044" y="3818647"/>
            <a:ext cx="1266645" cy="4653661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4632450" y="7053583"/>
            <a:ext cx="3905524" cy="1595382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1372146" y="6281989"/>
            <a:ext cx="4422754" cy="2399324"/>
          </a:xfrm>
          <a:prstGeom prst="line">
            <a:avLst/>
          </a:prstGeom>
          <a:ln w="508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812873" y="6735273"/>
            <a:ext cx="882232" cy="448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Scala</a:t>
            </a:r>
          </a:p>
        </p:txBody>
      </p:sp>
      <p:sp>
        <p:nvSpPr>
          <p:cNvPr id="26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  <p:sp>
        <p:nvSpPr>
          <p:cNvPr id="27" name="Shape 301"/>
          <p:cNvSpPr/>
          <p:nvPr/>
        </p:nvSpPr>
        <p:spPr>
          <a:xfrm>
            <a:off x="3638482" y="8652650"/>
            <a:ext cx="9361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3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lang="en-IE" dirty="0" err="1"/>
              <a:t>Kotlin</a:t>
            </a:r>
            <a:endParaRPr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6016" y="3671248"/>
            <a:ext cx="6984776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so many programming languages?</a:t>
            </a:r>
            <a:endParaRPr kumimoji="0" lang="en-US" sz="4800" b="0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1271645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Programming Languages as Reactions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E" sz="1600" i="1" dirty="0"/>
          </a:p>
          <a:p>
            <a:pPr marL="0" indent="0" algn="ctr">
              <a:buNone/>
            </a:pPr>
            <a:r>
              <a:rPr lang="en-IE" sz="4000" i="1" dirty="0"/>
              <a:t>“Kevin Kelleher suggested an interesting way </a:t>
            </a:r>
            <a:br>
              <a:rPr lang="en-IE" sz="4000" i="1" dirty="0"/>
            </a:br>
            <a:r>
              <a:rPr lang="en-IE" sz="4000" i="1" dirty="0"/>
              <a:t>to compare programming languages: </a:t>
            </a:r>
            <a:br>
              <a:rPr lang="en-IE" sz="4000" i="1" dirty="0"/>
            </a:br>
            <a:br>
              <a:rPr lang="en-IE" sz="4000" i="1" dirty="0"/>
            </a:br>
            <a:r>
              <a:rPr lang="en-IE" sz="4000" i="1" dirty="0"/>
              <a:t>to describe each in terms of the problem it fixes. </a:t>
            </a:r>
          </a:p>
          <a:p>
            <a:pPr marL="0" indent="0" algn="ctr">
              <a:buNone/>
            </a:pPr>
            <a:r>
              <a:rPr lang="en-IE" sz="4000" i="1" dirty="0"/>
              <a:t>The surprising thing is how many, and how well, languages can be described this way.”</a:t>
            </a:r>
            <a:br>
              <a:rPr lang="en-IE" dirty="0"/>
            </a:br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93688" y="9422910"/>
            <a:ext cx="4774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http://www.solipsys.co.uk/new/EveryLanguageFixesSomething.html</a:t>
            </a:r>
          </a:p>
        </p:txBody>
      </p:sp>
    </p:spTree>
    <p:extLst>
      <p:ext uri="{BB962C8B-B14F-4D97-AF65-F5344CB8AC3E}">
        <p14:creationId xmlns:p14="http://schemas.microsoft.com/office/powerpoint/2010/main" val="8280228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olipsys.co.uk/new/images/LanguageF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80" y="197896"/>
            <a:ext cx="10732764" cy="95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3688" y="9422910"/>
            <a:ext cx="4774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http://www.solipsys.co.uk/new/EveryLanguageFixesSomething.html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340644" y="484312"/>
            <a:ext cx="30654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dirty="0"/>
              <a:t>Programming Languages as Reactions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73350" y="8117160"/>
            <a:ext cx="3692946" cy="130575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04809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olipsys.co.uk/new/images/LanguageFi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6"/>
          <a:stretch/>
        </p:blipFill>
        <p:spPr bwMode="auto">
          <a:xfrm>
            <a:off x="165696" y="1564432"/>
            <a:ext cx="12745416" cy="63254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3688" y="9422910"/>
            <a:ext cx="4774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http://www.solipsys.co.uk/new/EveryLanguageFixesSomething.html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1873350" y="8117160"/>
            <a:ext cx="3692946" cy="130575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97556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olipsys.co.uk/new/images/LanguageFix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0" b="49236"/>
          <a:stretch/>
        </p:blipFill>
        <p:spPr bwMode="auto">
          <a:xfrm>
            <a:off x="93688" y="2068488"/>
            <a:ext cx="12840987" cy="48245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0005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600" dirty="0"/>
              <a:t>Paul Graham’s Wish List for a Programming Language</a:t>
            </a:r>
            <a:endParaRPr lang="en-IE" sz="3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200" dirty="0"/>
          </a:p>
          <a:p>
            <a:r>
              <a:rPr lang="en-IE" sz="3200" dirty="0"/>
              <a:t>Lisp was designed in late 1950s.</a:t>
            </a:r>
          </a:p>
          <a:p>
            <a:r>
              <a:rPr lang="en-IE" sz="3200" dirty="0"/>
              <a:t>It was a radical departure from existing languages e.g. Fortran.</a:t>
            </a:r>
          </a:p>
          <a:p>
            <a:r>
              <a:rPr lang="en-IE" sz="3200" dirty="0"/>
              <a:t>It embodied nine new ideas, which can be looked upon as a wish list for a programming language.</a:t>
            </a:r>
          </a:p>
        </p:txBody>
      </p:sp>
      <p:sp>
        <p:nvSpPr>
          <p:cNvPr id="5" name="Rectangle 4"/>
          <p:cNvSpPr/>
          <p:nvPr/>
        </p:nvSpPr>
        <p:spPr>
          <a:xfrm>
            <a:off x="9526736" y="9269288"/>
            <a:ext cx="3248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http://www.paulgraham.com/icad.html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558123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600" dirty="0"/>
              <a:t>Paul Graham</a:t>
            </a:r>
            <a:r>
              <a:rPr lang="en-IE" sz="3600" dirty="0"/>
              <a:t>'</a:t>
            </a:r>
            <a:r>
              <a:rPr sz="3600" dirty="0"/>
              <a:t>s Wish List for a Programming Language</a:t>
            </a:r>
          </a:p>
        </p:txBody>
      </p:sp>
      <p:sp>
        <p:nvSpPr>
          <p:cNvPr id="346" name="Shape 346"/>
          <p:cNvSpPr>
            <a:spLocks noGrp="1"/>
          </p:cNvSpPr>
          <p:nvPr>
            <p:ph type="body" idx="1"/>
          </p:nvPr>
        </p:nvSpPr>
        <p:spPr>
          <a:xfrm>
            <a:off x="-24184" y="4588768"/>
            <a:ext cx="11861800" cy="65659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buAutoNum type="arabicPeriod"/>
            </a:pPr>
            <a:endParaRPr dirty="0"/>
          </a:p>
          <a:p>
            <a:pPr>
              <a:spcBef>
                <a:spcPts val="2600"/>
              </a:spcBef>
              <a:buAutoNum type="arabicPeriod"/>
            </a:pPr>
            <a:endParaRPr dirty="0"/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9526736" y="9269288"/>
            <a:ext cx="3248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http://www.paulgraham.com/icad.html</a:t>
            </a:r>
            <a:r>
              <a:rPr lang="en-IE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233717"/>
              </p:ext>
            </p:extLst>
          </p:nvPr>
        </p:nvGraphicFramePr>
        <p:xfrm>
          <a:off x="669752" y="2212504"/>
          <a:ext cx="11953328" cy="693998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981">
                <a:tc>
                  <a:txBody>
                    <a:bodyPr/>
                    <a:lstStyle/>
                    <a:p>
                      <a:pPr algn="l"/>
                      <a:r>
                        <a:rPr lang="en-IE" sz="2400" dirty="0"/>
                        <a:t>Wish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2400" dirty="0"/>
                        <a:t>Description /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algn="l"/>
                      <a:r>
                        <a:rPr lang="en-IE" sz="2000" dirty="0"/>
                        <a:t>Conditionals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If-the-else constructs</a:t>
                      </a:r>
                      <a:r>
                        <a:rPr lang="en-IE" sz="1800" baseline="0" dirty="0"/>
                        <a:t> are t</a:t>
                      </a:r>
                      <a:r>
                        <a:rPr lang="en-IE" sz="1800" dirty="0"/>
                        <a:t>aken</a:t>
                      </a:r>
                      <a:r>
                        <a:rPr lang="en-IE" sz="1800" baseline="0" dirty="0"/>
                        <a:t> for granted now, but Fortran didn’t have them.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function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Neue"/>
                        </a:rPr>
                        <a:t>Functions as data type just like integers or strings and can be stored in variables, passed as arguments, etc.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263">
                <a:tc>
                  <a:txBody>
                    <a:bodyPr/>
                    <a:lstStyle/>
                    <a:p>
                      <a:pPr algn="l"/>
                      <a:r>
                        <a:rPr lang="en-IE" sz="2000" dirty="0"/>
                        <a:t>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5842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IE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Neue"/>
                        </a:rPr>
                        <a:t>The solution to a problem depends on solutions to smaller instances of the same problem i.e. by allowing a function to call itself within the program text. </a:t>
                      </a:r>
                      <a:endParaRPr lang="en-IE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81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Dynamic typing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Where values</a:t>
                      </a:r>
                      <a:r>
                        <a:rPr lang="en-IE" sz="1800" baseline="0" dirty="0"/>
                        <a:t> have types, not the variables.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Garbage collection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Automatic memor</a:t>
                      </a:r>
                      <a:r>
                        <a:rPr lang="en-IE" sz="1800" baseline="0" dirty="0"/>
                        <a:t>y management by reclaiming memory occupied by objects that are no longer in use.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Programs composed of expressions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As opposed to a series of statements.</a:t>
                      </a:r>
                      <a:endParaRPr lang="en-IE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A symbol type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Symbols are effectively pointers to strings stored in a hash table. So you can test equality by comparing a pointer, instead of comparing each character.</a:t>
                      </a:r>
                      <a:endParaRPr lang="en-IE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notation for code using trees</a:t>
                      </a:r>
                      <a:r>
                        <a:rPr lang="en-IE" sz="2000" baseline="0" dirty="0"/>
                        <a:t> of symbols and constants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e.g. expressing programs directly in parse trees that get</a:t>
                      </a:r>
                      <a:r>
                        <a:rPr lang="en-IE" sz="1800" baseline="0" dirty="0"/>
                        <a:t> built behind the scenes.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The whole language there all the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1800" dirty="0"/>
                        <a:t>i.e. no real distinction between</a:t>
                      </a:r>
                      <a:r>
                        <a:rPr lang="en-IE" sz="1800" baseline="0" dirty="0"/>
                        <a:t> read-time, compile-time and runtime. </a:t>
                      </a:r>
                      <a:endParaRPr lang="en-I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sz="3600" dirty="0"/>
              <a:t>Java</a:t>
            </a:r>
            <a:endParaRPr sz="3600" dirty="0"/>
          </a:p>
        </p:txBody>
      </p:sp>
      <p:sp>
        <p:nvSpPr>
          <p:cNvPr id="346" name="Shape 346"/>
          <p:cNvSpPr>
            <a:spLocks noGrp="1"/>
          </p:cNvSpPr>
          <p:nvPr>
            <p:ph type="body" idx="1"/>
          </p:nvPr>
        </p:nvSpPr>
        <p:spPr>
          <a:xfrm>
            <a:off x="-24184" y="4588768"/>
            <a:ext cx="11861800" cy="65659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buAutoNum type="arabicPeriod"/>
            </a:pPr>
            <a:endParaRPr dirty="0"/>
          </a:p>
          <a:p>
            <a:pPr>
              <a:spcBef>
                <a:spcPts val="2600"/>
              </a:spcBef>
              <a:buAutoNum type="arabicPeriod"/>
            </a:pPr>
            <a:endParaRPr dirty="0"/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9526736" y="9269288"/>
            <a:ext cx="3248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http://www.paulgraham.com/icad.html</a:t>
            </a:r>
            <a:r>
              <a:rPr lang="en-IE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94924"/>
              </p:ext>
            </p:extLst>
          </p:nvPr>
        </p:nvGraphicFramePr>
        <p:xfrm>
          <a:off x="669752" y="2212504"/>
          <a:ext cx="4032448" cy="693998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981">
                <a:tc>
                  <a:txBody>
                    <a:bodyPr/>
                    <a:lstStyle/>
                    <a:p>
                      <a:pPr algn="l"/>
                      <a:r>
                        <a:rPr lang="en-IE" sz="2400" dirty="0"/>
                        <a:t>Wish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Conditionals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A function type (from Java 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263"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81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Dynamic typing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Garbage collection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Neue"/>
                        </a:rPr>
                        <a:t>Programs composed of expressions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sym typeface="Helvetica Neue"/>
                        </a:rPr>
                        <a:t>A symbol type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notation for code using trees</a:t>
                      </a:r>
                      <a:r>
                        <a:rPr lang="en-IE" sz="2000" baseline="0" dirty="0"/>
                        <a:t> of symbols and constants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The whole language there all the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57838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Topic List</a:t>
            </a:r>
            <a:endParaRPr dirty="0"/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669752" y="2349500"/>
            <a:ext cx="10328448" cy="61595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IE" sz="4000" dirty="0"/>
              <a:t>Programming Languages:</a:t>
            </a:r>
          </a:p>
          <a:p>
            <a:pPr lvl="1"/>
            <a:r>
              <a:rPr lang="en-IE" sz="4000" dirty="0"/>
              <a:t>Family Trees.</a:t>
            </a:r>
            <a:endParaRPr sz="4000" dirty="0"/>
          </a:p>
          <a:p>
            <a:pPr lvl="1"/>
            <a:r>
              <a:rPr sz="4000" dirty="0"/>
              <a:t>Characteristics</a:t>
            </a:r>
            <a:r>
              <a:rPr lang="en-IE" sz="4000" dirty="0"/>
              <a:t>.</a:t>
            </a:r>
            <a:endParaRPr sz="4000" dirty="0"/>
          </a:p>
          <a:p>
            <a:pPr lvl="1"/>
            <a:r>
              <a:rPr sz="4000" dirty="0"/>
              <a:t>Typing </a:t>
            </a:r>
            <a:r>
              <a:rPr sz="4000" dirty="0" err="1"/>
              <a:t>Spectru</a:t>
            </a:r>
            <a:r>
              <a:rPr lang="en-IE" sz="4000" dirty="0"/>
              <a:t>m.</a:t>
            </a: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xfrm>
            <a:off x="12268200" y="9194800"/>
            <a:ext cx="312014" cy="3048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50034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sz="3600" dirty="0"/>
              <a:t>Groovy/Ruby/Python/Scala/</a:t>
            </a:r>
            <a:r>
              <a:rPr lang="en-IE" sz="3600" dirty="0" err="1"/>
              <a:t>Xtend</a:t>
            </a:r>
            <a:r>
              <a:rPr lang="en-IE" sz="3600" dirty="0"/>
              <a:t>/</a:t>
            </a:r>
            <a:r>
              <a:rPr lang="en-IE" sz="3600" dirty="0" err="1"/>
              <a:t>Kotlin</a:t>
            </a:r>
            <a:br>
              <a:rPr lang="en-IE" sz="3600" dirty="0"/>
            </a:br>
            <a:r>
              <a:rPr lang="en-IE" sz="2400" dirty="0"/>
              <a:t>(from Neal Ford)</a:t>
            </a:r>
            <a:endParaRPr sz="2400" dirty="0"/>
          </a:p>
        </p:txBody>
      </p:sp>
      <p:sp>
        <p:nvSpPr>
          <p:cNvPr id="346" name="Shape 346"/>
          <p:cNvSpPr>
            <a:spLocks noGrp="1"/>
          </p:cNvSpPr>
          <p:nvPr>
            <p:ph type="body" idx="1"/>
          </p:nvPr>
        </p:nvSpPr>
        <p:spPr>
          <a:xfrm>
            <a:off x="-24184" y="4588768"/>
            <a:ext cx="11861800" cy="65659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buAutoNum type="arabicPeriod"/>
            </a:pPr>
            <a:endParaRPr dirty="0"/>
          </a:p>
          <a:p>
            <a:pPr>
              <a:spcBef>
                <a:spcPts val="2600"/>
              </a:spcBef>
              <a:buAutoNum type="arabicPeriod"/>
            </a:pPr>
            <a:endParaRPr dirty="0"/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9526736" y="9269288"/>
            <a:ext cx="3248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hlinkClick r:id="rId2"/>
              </a:rPr>
              <a:t>http://www.paulgraham.com/icad.html</a:t>
            </a:r>
            <a:r>
              <a:rPr lang="en-IE" dirty="0"/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420045"/>
              </p:ext>
            </p:extLst>
          </p:nvPr>
        </p:nvGraphicFramePr>
        <p:xfrm>
          <a:off x="669752" y="2212504"/>
          <a:ext cx="4032448" cy="693998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981">
                <a:tc>
                  <a:txBody>
                    <a:bodyPr/>
                    <a:lstStyle/>
                    <a:p>
                      <a:pPr algn="l"/>
                      <a:r>
                        <a:rPr lang="en-IE" sz="2400" dirty="0"/>
                        <a:t>Wish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Conditionals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A function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263">
                <a:tc>
                  <a:txBody>
                    <a:bodyPr/>
                    <a:lstStyle/>
                    <a:p>
                      <a:pPr algn="l"/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Recursion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81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Dynamic typing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Garbage collection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sym typeface="Helvetica Neue"/>
                        </a:rPr>
                        <a:t>Programs composed of expressions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4584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u="none" strike="noStrike" cap="none" spc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uFillTx/>
                          <a:sym typeface="Helvetica Neue"/>
                        </a:rPr>
                        <a:t>A symbol type</a:t>
                      </a:r>
                      <a:endParaRPr lang="en-IE" sz="2000" b="0" i="0" u="none" strike="noStrike" cap="none" spc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notation for code using trees</a:t>
                      </a:r>
                      <a:r>
                        <a:rPr lang="en-IE" sz="2000" baseline="0" dirty="0"/>
                        <a:t> of symbols and constants</a:t>
                      </a:r>
                      <a:endParaRPr lang="en-I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0735">
                <a:tc>
                  <a:txBody>
                    <a:bodyPr/>
                    <a:lstStyle/>
                    <a:p>
                      <a:pPr marL="0" marR="0" indent="0" algn="l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>
                          <a:solidFill>
                            <a:srgbClr val="FF0000"/>
                          </a:solidFill>
                        </a:rPr>
                        <a:t>The whole language there all the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Shape 357"/>
          <p:cNvSpPr/>
          <p:nvPr/>
        </p:nvSpPr>
        <p:spPr>
          <a:xfrm>
            <a:off x="6070352" y="4012704"/>
            <a:ext cx="5472608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dirty="0"/>
              <a:t>+ Metaprogramming</a:t>
            </a:r>
            <a:endParaRPr lang="en-IE" dirty="0"/>
          </a:p>
          <a:p>
            <a:endParaRPr lang="en-IE" dirty="0"/>
          </a:p>
          <a:p>
            <a:r>
              <a:rPr lang="en-IE" sz="2800" dirty="0"/>
              <a:t>e.g. </a:t>
            </a:r>
            <a:r>
              <a:rPr lang="en-IE" sz="2800" dirty="0" err="1"/>
              <a:t>Xtend</a:t>
            </a:r>
            <a:r>
              <a:rPr lang="en-IE" sz="2800" dirty="0"/>
              <a:t> can generate Java code on the fly.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67712272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6000" dirty="0">
                <a:solidFill>
                  <a:srgbClr val="FF0000"/>
                </a:solidFill>
              </a:rPr>
              <a:t>Typing</a:t>
            </a:r>
            <a:br>
              <a:rPr lang="en-IE" dirty="0"/>
            </a:br>
            <a:br>
              <a:rPr lang="en-IE" dirty="0"/>
            </a:br>
            <a:r>
              <a:rPr lang="en-IE" sz="4400" i="1" dirty="0">
                <a:solidFill>
                  <a:schemeClr val="tx1"/>
                </a:solidFill>
              </a:rPr>
              <a:t>The </a:t>
            </a:r>
            <a:r>
              <a:rPr lang="en-IE" sz="4400" i="1" dirty="0">
                <a:sym typeface="Wingdings" panose="05000000000000000000" pitchFamily="2" charset="2"/>
              </a:rPr>
              <a:t>concept of applying a “type” to a variable</a:t>
            </a:r>
            <a:endParaRPr lang="en-IE" i="1" dirty="0"/>
          </a:p>
        </p:txBody>
      </p:sp>
    </p:spTree>
    <p:extLst>
      <p:ext uri="{BB962C8B-B14F-4D97-AF65-F5344CB8AC3E}">
        <p14:creationId xmlns:p14="http://schemas.microsoft.com/office/powerpoint/2010/main" val="72942708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Typing Spectrum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3600" dirty="0">
                <a:sym typeface="Wingdings" panose="05000000000000000000" pitchFamily="2" charset="2"/>
              </a:rPr>
              <a:t>Languages are often classified based on their approach to typing…</a:t>
            </a:r>
          </a:p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pPr marL="889000" lvl="2" indent="0">
              <a:buNone/>
            </a:pPr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dirty="0"/>
          </a:p>
        </p:txBody>
      </p:sp>
      <p:pic>
        <p:nvPicPr>
          <p:cNvPr id="6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44" y="3796680"/>
            <a:ext cx="7895653" cy="5322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3201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Defining Typing Terms...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01800" y="3067883"/>
            <a:ext cx="109452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4000" i="1" dirty="0">
                <a:solidFill>
                  <a:srgbClr val="333333"/>
                </a:solidFill>
                <a:latin typeface="PT Sans"/>
              </a:rPr>
              <a:t>“There is widespread confusion or disagreement about the meanings of the words </a:t>
            </a:r>
          </a:p>
          <a:p>
            <a:pPr algn="ctr"/>
            <a:endParaRPr lang="en-IE" sz="4000" i="1" dirty="0">
              <a:solidFill>
                <a:srgbClr val="333333"/>
              </a:solidFill>
              <a:latin typeface="PT Sans"/>
            </a:endParaRPr>
          </a:p>
          <a:p>
            <a:pPr algn="ctr"/>
            <a:r>
              <a:rPr lang="en-IE" sz="4000" b="1" i="1" dirty="0">
                <a:solidFill>
                  <a:srgbClr val="333333"/>
                </a:solidFill>
                <a:latin typeface="PT Sans"/>
              </a:rPr>
              <a:t>static, dynamic, strong and weak</a:t>
            </a:r>
            <a:r>
              <a:rPr lang="en-IE" sz="4000" i="1" dirty="0">
                <a:solidFill>
                  <a:srgbClr val="333333"/>
                </a:solidFill>
                <a:latin typeface="PT Sans"/>
              </a:rPr>
              <a:t> </a:t>
            </a:r>
          </a:p>
          <a:p>
            <a:pPr algn="ctr"/>
            <a:endParaRPr lang="en-IE" sz="4000" i="1" dirty="0">
              <a:solidFill>
                <a:srgbClr val="333333"/>
              </a:solidFill>
              <a:latin typeface="PT Sans"/>
            </a:endParaRPr>
          </a:p>
          <a:p>
            <a:pPr algn="ctr"/>
            <a:r>
              <a:rPr lang="en-IE" sz="4000" i="1" dirty="0">
                <a:solidFill>
                  <a:srgbClr val="333333"/>
                </a:solidFill>
                <a:latin typeface="PT Sans"/>
              </a:rPr>
              <a:t>when used to describe the type systems of programming languages”</a:t>
            </a:r>
            <a:endParaRPr lang="en-IE" sz="4000" i="1" dirty="0"/>
          </a:p>
        </p:txBody>
      </p:sp>
      <p:sp>
        <p:nvSpPr>
          <p:cNvPr id="6" name="Rectangle 5"/>
          <p:cNvSpPr/>
          <p:nvPr/>
        </p:nvSpPr>
        <p:spPr>
          <a:xfrm>
            <a:off x="381720" y="9341296"/>
            <a:ext cx="12529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600" dirty="0">
                <a:hlinkClick r:id="rId2"/>
              </a:rPr>
              <a:t>https://pythonconquerstheuniverse.wordpress.com/2009/10/03/static-vs-dynamic-typing-of-programming-languages/</a:t>
            </a:r>
            <a:r>
              <a:rPr lang="en-I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4190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26971"/>
          <a:stretch/>
        </p:blipFill>
        <p:spPr>
          <a:xfrm>
            <a:off x="3046016" y="3724672"/>
            <a:ext cx="7416824" cy="1825298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5854328" y="4450056"/>
            <a:ext cx="936104" cy="1080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73841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2324100"/>
            <a:ext cx="11861800" cy="6565900"/>
          </a:xfrm>
        </p:spPr>
        <p:txBody>
          <a:bodyPr/>
          <a:lstStyle/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pPr marL="889000" lvl="2" indent="0">
              <a:buNone/>
            </a:pPr>
            <a:endParaRPr lang="en-IE" sz="3600" dirty="0">
              <a:sym typeface="Wingdings" panose="05000000000000000000" pitchFamily="2" charset="2"/>
            </a:endParaRPr>
          </a:p>
          <a:p>
            <a:endParaRPr lang="en-IE" sz="3600" dirty="0">
              <a:sym typeface="Wingdings" panose="05000000000000000000" pitchFamily="2" charset="2"/>
            </a:endParaRPr>
          </a:p>
          <a:p>
            <a:endParaRPr lang="en-IE" dirty="0"/>
          </a:p>
        </p:txBody>
      </p:sp>
      <p:pic>
        <p:nvPicPr>
          <p:cNvPr id="5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56" y="1708448"/>
            <a:ext cx="9644202" cy="6501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726536" y="2932584"/>
            <a:ext cx="1080120" cy="864096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630192" y="5956920"/>
            <a:ext cx="1800200" cy="864096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46016" y="4588768"/>
            <a:ext cx="7200800" cy="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922934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Dynamic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0360" y="3436640"/>
            <a:ext cx="92170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“Variables’ type declarations </a:t>
            </a:r>
          </a:p>
          <a:p>
            <a:pPr algn="ctr"/>
            <a:r>
              <a:rPr lang="en-IE" sz="3600" i="1" dirty="0"/>
              <a:t>are not mandatory </a:t>
            </a:r>
          </a:p>
          <a:p>
            <a:pPr algn="ctr"/>
            <a:r>
              <a:rPr lang="en-IE" sz="3600" i="1" dirty="0"/>
              <a:t>and they will be </a:t>
            </a:r>
          </a:p>
          <a:p>
            <a:pPr algn="ctr"/>
            <a:r>
              <a:rPr lang="en-IE" sz="3600" i="1" dirty="0"/>
              <a:t>generated/inferred on the fly, </a:t>
            </a:r>
          </a:p>
          <a:p>
            <a:pPr algn="ctr"/>
            <a:r>
              <a:rPr lang="en-IE" sz="3600" i="1" dirty="0"/>
              <a:t>by their first use.”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349913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50" t="12792" r="721" b="7475"/>
          <a:stretch/>
        </p:blipFill>
        <p:spPr>
          <a:xfrm>
            <a:off x="453728" y="1132384"/>
            <a:ext cx="12241360" cy="6480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74208" y="9269288"/>
            <a:ext cx="358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https://www.youtube.com/watch?v=C5fr0LZLMAs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768254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Dynamic Typing –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321659" y="3053196"/>
            <a:ext cx="650240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IE" sz="2800" b="1" dirty="0" err="1">
                <a:solidFill>
                  <a:srgbClr val="006699"/>
                </a:solidFill>
                <a:latin typeface="Consolas" panose="020B0609020204030204" pitchFamily="49" charset="0"/>
              </a:rPr>
              <a:t>var</a:t>
            </a:r>
            <a:r>
              <a:rPr lang="en-IE" sz="2800" dirty="0">
                <a:latin typeface="Consolas" panose="020B0609020204030204" pitchFamily="49" charset="0"/>
              </a:rPr>
              <a:t> greeting = ;  </a:t>
            </a:r>
            <a:r>
              <a:rPr lang="en-IE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//undefined</a:t>
            </a:r>
          </a:p>
          <a:p>
            <a:r>
              <a:rPr lang="en-IE" sz="2800" b="1" dirty="0" err="1">
                <a:solidFill>
                  <a:srgbClr val="006699"/>
                </a:solidFill>
                <a:latin typeface="Consolas" panose="020B0609020204030204" pitchFamily="49" charset="0"/>
              </a:rPr>
              <a:t>var</a:t>
            </a:r>
            <a:r>
              <a:rPr lang="en-IE" sz="2800" dirty="0">
                <a:latin typeface="Consolas" panose="020B0609020204030204" pitchFamily="49" charset="0"/>
              </a:rPr>
              <a:t> </a:t>
            </a:r>
            <a:r>
              <a:rPr lang="en-IE" sz="2800" dirty="0" err="1">
                <a:latin typeface="Consolas" panose="020B0609020204030204" pitchFamily="49" charset="0"/>
              </a:rPr>
              <a:t>someRandomInteger</a:t>
            </a:r>
            <a:r>
              <a:rPr lang="en-IE" sz="2800" dirty="0">
                <a:latin typeface="Consolas" panose="020B0609020204030204" pitchFamily="49" charset="0"/>
              </a:rPr>
              <a:t> = 100;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0" b="1" dirty="0" err="1">
                <a:solidFill>
                  <a:srgbClr val="006699"/>
                </a:solidFill>
                <a:latin typeface="Consolas" panose="020B0609020204030204" pitchFamily="49" charset="0"/>
              </a:rPr>
              <a:t>var</a:t>
            </a:r>
            <a:r>
              <a:rPr lang="en-IE" sz="2800" dirty="0">
                <a:latin typeface="Consolas" panose="020B0609020204030204" pitchFamily="49" charset="0"/>
              </a:rPr>
              <a:t> </a:t>
            </a:r>
            <a:r>
              <a:rPr lang="en-IE" sz="2800" dirty="0" err="1">
                <a:latin typeface="Consolas" panose="020B0609020204030204" pitchFamily="49" charset="0"/>
              </a:rPr>
              <a:t>aDoubleVariable</a:t>
            </a:r>
            <a:r>
              <a:rPr lang="en-IE" sz="2800" dirty="0">
                <a:latin typeface="Consolas" panose="020B0609020204030204" pitchFamily="49" charset="0"/>
              </a:rPr>
              <a:t> = 2.2; </a:t>
            </a:r>
          </a:p>
          <a:p>
            <a:r>
              <a:rPr lang="en-IE" sz="2800" dirty="0">
                <a:latin typeface="Consolas" panose="020B0609020204030204" pitchFamily="49" charset="0"/>
              </a:rPr>
              <a:t>greeting = </a:t>
            </a:r>
            <a:r>
              <a:rPr lang="en-IE" sz="2800" dirty="0">
                <a:solidFill>
                  <a:srgbClr val="0000FF"/>
                </a:solidFill>
                <a:latin typeface="Consolas" panose="020B0609020204030204" pitchFamily="49" charset="0"/>
              </a:rPr>
              <a:t>"Hello!"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991" y="5668888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 type is NOT assigned to the 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variables.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Arrow: Bent-Up 7"/>
          <p:cNvSpPr/>
          <p:nvPr/>
        </p:nvSpPr>
        <p:spPr>
          <a:xfrm>
            <a:off x="3728343" y="4869078"/>
            <a:ext cx="1224136" cy="1654056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2792" y="5188158"/>
            <a:ext cx="5688632" cy="342657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IE" sz="3600" dirty="0"/>
              <a:t>The JavaScript engine will choose a type that it feels best describes the data that’s contained inside of your variable </a:t>
            </a:r>
            <a:r>
              <a:rPr lang="en-IE" sz="3600" dirty="0">
                <a:sym typeface="Wingdings" panose="05000000000000000000" pitchFamily="2" charset="2"/>
              </a:rPr>
              <a:t> </a:t>
            </a:r>
            <a:r>
              <a:rPr lang="en-IE" sz="3600" dirty="0"/>
              <a:t>assign datatype behind the scenes.</a:t>
            </a:r>
            <a:endParaRPr kumimoji="0" lang="en-IE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4168" y="9341296"/>
            <a:ext cx="4706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https://howtoprogramwithjava.com/dynamic-typing-vs-static-typing/</a:t>
            </a:r>
            <a:r>
              <a:rPr lang="en-IE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95" y="196280"/>
            <a:ext cx="2428030" cy="24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023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0360" y="3796680"/>
            <a:ext cx="9217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“Variable declarations are mandatory </a:t>
            </a:r>
          </a:p>
          <a:p>
            <a:pPr algn="ctr"/>
            <a:r>
              <a:rPr lang="en-IE" sz="3600" i="1" dirty="0"/>
              <a:t>before usage, else </a:t>
            </a:r>
          </a:p>
          <a:p>
            <a:pPr algn="ctr"/>
            <a:r>
              <a:rPr lang="en-IE" sz="3600" i="1" dirty="0"/>
              <a:t>results in a compile-time error"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40225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xfrm>
            <a:off x="669752" y="3292624"/>
            <a:ext cx="5295900" cy="3168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IE" sz="3600" dirty="0"/>
              <a:t>C</a:t>
            </a:r>
            <a:r>
              <a:rPr sz="3600" dirty="0" err="1"/>
              <a:t>hoice</a:t>
            </a:r>
            <a:r>
              <a:rPr sz="3600" dirty="0"/>
              <a:t> of programming language can have profound effect on accessibly of knowledge at higher layers</a:t>
            </a:r>
            <a:r>
              <a:rPr lang="en-IE" sz="3600" dirty="0"/>
              <a:t>.</a:t>
            </a:r>
            <a:endParaRPr sz="3200" dirty="0"/>
          </a:p>
        </p:txBody>
      </p:sp>
      <p:grpSp>
        <p:nvGrpSpPr>
          <p:cNvPr id="264" name="Group 264"/>
          <p:cNvGrpSpPr/>
          <p:nvPr/>
        </p:nvGrpSpPr>
        <p:grpSpPr>
          <a:xfrm>
            <a:off x="6502400" y="484312"/>
            <a:ext cx="5054398" cy="8614221"/>
            <a:chOff x="0" y="0"/>
            <a:chExt cx="4406901" cy="7854717"/>
          </a:xfrm>
        </p:grpSpPr>
        <p:sp>
          <p:nvSpPr>
            <p:cNvPr id="262" name="Shape 262"/>
            <p:cNvSpPr/>
            <p:nvPr/>
          </p:nvSpPr>
          <p:spPr>
            <a:xfrm>
              <a:off x="0" y="0"/>
              <a:ext cx="4406902" cy="78446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pic>
          <p:nvPicPr>
            <p:cNvPr id="263" name="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406899" cy="7854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7051085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74208" y="9269288"/>
            <a:ext cx="3587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https://www.youtube.com/watch?v=C5fr0LZLMAs</a:t>
            </a:r>
            <a:r>
              <a:rPr lang="en-IE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365" t="15449" r="1273" b="7475"/>
          <a:stretch/>
        </p:blipFill>
        <p:spPr>
          <a:xfrm>
            <a:off x="627469" y="1924472"/>
            <a:ext cx="11881320" cy="626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892876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Static Typing –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4168" y="3220616"/>
            <a:ext cx="6840760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2800" dirty="0">
                <a:latin typeface="Consolas" panose="020B0609020204030204" pitchFamily="49" charset="0"/>
              </a:rPr>
              <a:t>String greeting = </a:t>
            </a:r>
            <a:r>
              <a:rPr lang="en-IE" sz="2800" dirty="0">
                <a:solidFill>
                  <a:srgbClr val="0000FF"/>
                </a:solidFill>
                <a:latin typeface="Consolas" panose="020B0609020204030204" pitchFamily="49" charset="0"/>
              </a:rPr>
              <a:t>"Hello!"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0" dirty="0" err="1">
                <a:latin typeface="Consolas" panose="020B0609020204030204" pitchFamily="49" charset="0"/>
              </a:rPr>
              <a:t>int</a:t>
            </a:r>
            <a:r>
              <a:rPr lang="en-IE" sz="2800" dirty="0">
                <a:latin typeface="Consolas" panose="020B0609020204030204" pitchFamily="49" charset="0"/>
              </a:rPr>
              <a:t> </a:t>
            </a:r>
            <a:r>
              <a:rPr lang="en-IE" sz="2800" dirty="0" err="1">
                <a:latin typeface="Consolas" panose="020B0609020204030204" pitchFamily="49" charset="0"/>
              </a:rPr>
              <a:t>someRandomInteger</a:t>
            </a:r>
            <a:r>
              <a:rPr lang="en-IE" sz="2800" dirty="0">
                <a:latin typeface="Consolas" panose="020B0609020204030204" pitchFamily="49" charset="0"/>
              </a:rPr>
              <a:t> = </a:t>
            </a:r>
            <a:r>
              <a:rPr lang="en-IE" sz="2800" dirty="0">
                <a:solidFill>
                  <a:srgbClr val="C00000"/>
                </a:solidFill>
                <a:latin typeface="Consolas" panose="020B0609020204030204" pitchFamily="49" charset="0"/>
              </a:rPr>
              <a:t>100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r>
              <a:rPr lang="en-IE" sz="2800" dirty="0">
                <a:latin typeface="Consolas" panose="020B0609020204030204" pitchFamily="49" charset="0"/>
              </a:rPr>
              <a:t>double </a:t>
            </a:r>
            <a:r>
              <a:rPr lang="en-IE" sz="2800" dirty="0" err="1">
                <a:latin typeface="Consolas" panose="020B0609020204030204" pitchFamily="49" charset="0"/>
              </a:rPr>
              <a:t>aDoubleVariable</a:t>
            </a:r>
            <a:r>
              <a:rPr lang="en-IE" sz="2800" dirty="0">
                <a:latin typeface="Consolas" panose="020B0609020204030204" pitchFamily="49" charset="0"/>
              </a:rPr>
              <a:t> = </a:t>
            </a:r>
            <a:r>
              <a:rPr lang="en-IE" sz="2800" dirty="0">
                <a:solidFill>
                  <a:srgbClr val="C00000"/>
                </a:solidFill>
                <a:latin typeface="Consolas" panose="020B0609020204030204" pitchFamily="49" charset="0"/>
              </a:rPr>
              <a:t>2.2</a:t>
            </a:r>
            <a:r>
              <a:rPr lang="en-IE" sz="2800" dirty="0">
                <a:latin typeface="Consolas" panose="020B0609020204030204" pitchFamily="49" charset="0"/>
              </a:rPr>
              <a:t>;  </a:t>
            </a:r>
            <a:endParaRPr lang="en-IE" sz="2800" dirty="0">
              <a:solidFill>
                <a:srgbClr val="5C5C5C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4168" y="9341296"/>
            <a:ext cx="4706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https://howtoprogramwithjava.com/dynamic-typing-vs-static-typing/</a:t>
            </a:r>
            <a:r>
              <a:rPr lang="en-IE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7784" y="5740896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 type is assigned to 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each variable.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Arrow: Bent-Up 5"/>
          <p:cNvSpPr/>
          <p:nvPr/>
        </p:nvSpPr>
        <p:spPr>
          <a:xfrm>
            <a:off x="4126136" y="4695935"/>
            <a:ext cx="1224136" cy="1654056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0585" y="5198608"/>
            <a:ext cx="5688632" cy="35496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 Java, if we don’t assign a type,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we get a compiler error 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 Java is statically typed.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IE" sz="3200" baseline="0" dirty="0">
              <a:solidFill>
                <a:srgbClr val="000000"/>
              </a:solidFill>
              <a:latin typeface="Helvetica"/>
              <a:ea typeface="Helvetica"/>
              <a:cs typeface="Helvetica"/>
              <a:sym typeface="Wingdings" panose="05000000000000000000" pitchFamily="2" charset="2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Types determine the operations we can perform on the variables.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21021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3928" y="3292624"/>
            <a:ext cx="9317132" cy="3139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4231"/>
          <a:stretch/>
        </p:blipFill>
        <p:spPr>
          <a:xfrm rot="5400000">
            <a:off x="2775750" y="4050265"/>
            <a:ext cx="8424936" cy="211309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sp>
        <p:nvSpPr>
          <p:cNvPr id="18" name="Rectangle 17"/>
          <p:cNvSpPr/>
          <p:nvPr/>
        </p:nvSpPr>
        <p:spPr>
          <a:xfrm>
            <a:off x="5854328" y="4156720"/>
            <a:ext cx="1319812" cy="122425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430386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64" y="1780456"/>
            <a:ext cx="9644202" cy="6501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793674" y="3004592"/>
            <a:ext cx="1080120" cy="864096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709563" y="6100936"/>
            <a:ext cx="1800200" cy="864096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785562" y="2140496"/>
            <a:ext cx="0" cy="5688632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4591971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0360" y="3220616"/>
            <a:ext cx="92170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“Once a variable is </a:t>
            </a:r>
          </a:p>
          <a:p>
            <a:pPr algn="ctr"/>
            <a:r>
              <a:rPr lang="en-IE" sz="3600" i="1" dirty="0"/>
              <a:t>declared as a specific data type, </a:t>
            </a:r>
          </a:p>
          <a:p>
            <a:pPr algn="ctr"/>
            <a:r>
              <a:rPr lang="en-IE" sz="3600" i="1" dirty="0"/>
              <a:t>it will be bound to that </a:t>
            </a:r>
          </a:p>
          <a:p>
            <a:pPr algn="ctr"/>
            <a:r>
              <a:rPr lang="en-IE" sz="3600" i="1" dirty="0"/>
              <a:t>particular data type. </a:t>
            </a:r>
          </a:p>
          <a:p>
            <a:pPr algn="ctr"/>
            <a:endParaRPr lang="en-IE" sz="3600" i="1" dirty="0"/>
          </a:p>
          <a:p>
            <a:pPr algn="ctr"/>
            <a:r>
              <a:rPr lang="en-IE" sz="3600" i="1" dirty="0"/>
              <a:t>You can explicitly cast the data type though.”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847431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84" t="9248" r="31728" b="52657"/>
          <a:stretch/>
        </p:blipFill>
        <p:spPr>
          <a:xfrm>
            <a:off x="1173808" y="3220616"/>
            <a:ext cx="10318914" cy="5688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974005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1 (fix with casting)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636" t="8361" r="41086" b="63289"/>
          <a:stretch/>
        </p:blipFill>
        <p:spPr>
          <a:xfrm>
            <a:off x="2648054" y="3292624"/>
            <a:ext cx="7708692" cy="410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109912" y="7757120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Casting resolves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the type mismatch error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Arrow: Bent-Up 6"/>
          <p:cNvSpPr/>
          <p:nvPr/>
        </p:nvSpPr>
        <p:spPr>
          <a:xfrm>
            <a:off x="5278264" y="6316960"/>
            <a:ext cx="1368152" cy="2049255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289827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083" t="8361" r="38926" b="63289"/>
          <a:stretch/>
        </p:blipFill>
        <p:spPr>
          <a:xfrm>
            <a:off x="2902000" y="4300736"/>
            <a:ext cx="8775975" cy="4320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1 (fix with type)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13768" y="2410096"/>
            <a:ext cx="3168352" cy="15799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E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Changing type to double</a:t>
            </a:r>
            <a:r>
              <a:rPr kumimoji="0" lang="en-IE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from int.</a:t>
            </a:r>
            <a:endParaRPr kumimoji="0" lang="en-I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Arrow: Bent-Up 6"/>
          <p:cNvSpPr/>
          <p:nvPr/>
        </p:nvSpPr>
        <p:spPr>
          <a:xfrm rot="5400000">
            <a:off x="1505094" y="4594837"/>
            <a:ext cx="3081844" cy="1872208"/>
          </a:xfrm>
          <a:prstGeom prst="bentUp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E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281019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Strong Typing – Example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08" y="265765"/>
            <a:ext cx="2562115" cy="2562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084" t="8361" r="25084" b="61517"/>
          <a:stretch/>
        </p:blipFill>
        <p:spPr>
          <a:xfrm>
            <a:off x="571500" y="3364632"/>
            <a:ext cx="11995007" cy="4531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20415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86" name="Picture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238856"/>
            <a:ext cx="10731500" cy="898134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6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0360" y="2716560"/>
            <a:ext cx="92170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3600" i="1" dirty="0"/>
              <a:t>“Variables are not of a specific data type. </a:t>
            </a:r>
          </a:p>
          <a:p>
            <a:pPr algn="ctr"/>
            <a:endParaRPr lang="en-IE" sz="3600" i="1" dirty="0"/>
          </a:p>
          <a:p>
            <a:pPr algn="ctr"/>
            <a:r>
              <a:rPr lang="en-IE" sz="3600" i="1" dirty="0"/>
              <a:t>However it doesn’t mean that variables are not “bound” to a specific data type. </a:t>
            </a:r>
          </a:p>
          <a:p>
            <a:pPr algn="ctr"/>
            <a:endParaRPr lang="en-IE" sz="3600" i="1" dirty="0"/>
          </a:p>
          <a:p>
            <a:pPr algn="ctr"/>
            <a:r>
              <a:rPr lang="en-IE" sz="3600" i="1" dirty="0"/>
              <a:t>In weakly typed languages, once a block of memory is associated with an object it can be reinterpreted as a different type of object.”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2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594347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 – Example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4" y="2962478"/>
            <a:ext cx="11923140" cy="5226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95" y="196280"/>
            <a:ext cx="2428030" cy="24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9614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 – Example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95" y="196280"/>
            <a:ext cx="2428030" cy="2428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9" y="2932584"/>
            <a:ext cx="12083382" cy="53147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407453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Weak Typing – Example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095" y="196280"/>
            <a:ext cx="2428030" cy="2428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27" y="3076600"/>
            <a:ext cx="11895505" cy="51777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287102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800" y="2644552"/>
            <a:ext cx="10951616" cy="41764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s.agilefaqs.com/wp-content/uploads/2009/09/strongweakstaticdynamic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416" y="1762753"/>
            <a:ext cx="8856984" cy="5970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Typing Spectrum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37" y="9341296"/>
            <a:ext cx="5147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3"/>
              </a:rPr>
              <a:t>http://blogs.agilefaqs.com/2011/07/11/dynamic-typing-is-not-weak-typing/</a:t>
            </a:r>
            <a:r>
              <a:rPr lang="en-IE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69752" y="6738106"/>
            <a:ext cx="6840319" cy="25545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E" sz="3200" i="1" dirty="0"/>
              <a:t>Continuum</a:t>
            </a:r>
            <a:r>
              <a:rPr lang="en-IE" sz="3200" dirty="0"/>
              <a:t> rather than an absolute measure; e.g. </a:t>
            </a:r>
            <a:r>
              <a:rPr lang="en-IE" sz="3200" i="1" dirty="0" err="1"/>
              <a:t>SmallTalk</a:t>
            </a:r>
            <a:r>
              <a:rPr lang="en-IE" sz="3200" dirty="0"/>
              <a:t> is more strongly typed compared to </a:t>
            </a:r>
            <a:r>
              <a:rPr lang="en-IE" sz="3200" i="1" dirty="0"/>
              <a:t>Python</a:t>
            </a:r>
            <a:r>
              <a:rPr lang="en-IE" sz="3200" dirty="0"/>
              <a:t> which is more strongly typed than </a:t>
            </a:r>
            <a:r>
              <a:rPr lang="en-IE" sz="3200" i="1" dirty="0"/>
              <a:t>JavaScript</a:t>
            </a:r>
            <a:r>
              <a:rPr lang="en-IE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294149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75660140"/>
              </p:ext>
            </p:extLst>
          </p:nvPr>
        </p:nvGraphicFramePr>
        <p:xfrm>
          <a:off x="2613968" y="628328"/>
          <a:ext cx="10153128" cy="851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hape 284"/>
          <p:cNvSpPr txBox="1">
            <a:spLocks/>
          </p:cNvSpPr>
          <p:nvPr/>
        </p:nvSpPr>
        <p:spPr>
          <a:xfrm>
            <a:off x="309712" y="4300736"/>
            <a:ext cx="2952328" cy="14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>
                <a:solidFill>
                  <a:srgbClr val="FF0000"/>
                </a:solidFill>
              </a:rPr>
              <a:t>Lisp, Fortran Cluster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478064" y="9341296"/>
            <a:ext cx="6571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800" dirty="0">
                <a:hlinkClick r:id="rId7"/>
              </a:rPr>
              <a:t>https://hase85.wordpress.com/2013/01/15/best-of-lisp-quotes/</a:t>
            </a:r>
            <a:r>
              <a:rPr lang="en-I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6513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82" name="Picture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6056" y="165100"/>
            <a:ext cx="7748353" cy="94615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" name="Shape 284"/>
          <p:cNvSpPr txBox="1">
            <a:spLocks/>
          </p:cNvSpPr>
          <p:nvPr/>
        </p:nvSpPr>
        <p:spPr>
          <a:xfrm>
            <a:off x="309712" y="4300736"/>
            <a:ext cx="2952328" cy="14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>
                <a:solidFill>
                  <a:srgbClr val="FF0000"/>
                </a:solidFill>
              </a:rPr>
              <a:t>Lisp, Fortran Cluster</a:t>
            </a:r>
          </a:p>
        </p:txBody>
      </p:sp>
      <p:sp>
        <p:nvSpPr>
          <p:cNvPr id="5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05600586"/>
              </p:ext>
            </p:extLst>
          </p:nvPr>
        </p:nvGraphicFramePr>
        <p:xfrm>
          <a:off x="2613968" y="628328"/>
          <a:ext cx="10153128" cy="8516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hape 284"/>
          <p:cNvSpPr txBox="1">
            <a:spLocks/>
          </p:cNvSpPr>
          <p:nvPr/>
        </p:nvSpPr>
        <p:spPr>
          <a:xfrm>
            <a:off x="309712" y="4300736"/>
            <a:ext cx="2952328" cy="144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>
                <a:solidFill>
                  <a:srgbClr val="FF0000"/>
                </a:solidFill>
              </a:rPr>
              <a:t>Smalltalk Cluster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4008" y="9392666"/>
            <a:ext cx="76274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dirty="0">
                <a:hlinkClick r:id="rId7"/>
              </a:rPr>
              <a:t>https://www.cs.cmu.edu/~charlie/courses/15-214/2014-fall/slides/25-history-oo.pdf</a:t>
            </a:r>
            <a:r>
              <a:rPr lang="en-I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9878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title" idx="4294967295"/>
          </p:nvPr>
        </p:nvSpPr>
        <p:spPr>
          <a:xfrm>
            <a:off x="4414168" y="196280"/>
            <a:ext cx="4248472" cy="954856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Smalltalk Cluster</a:t>
            </a:r>
          </a:p>
        </p:txBody>
      </p:sp>
      <p:pic>
        <p:nvPicPr>
          <p:cNvPr id="291" name="Screen shot 2010-06-17 at 07.42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704" y="1243491"/>
            <a:ext cx="12385376" cy="8402799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6" name="Shape 284"/>
          <p:cNvSpPr txBox="1">
            <a:spLocks/>
          </p:cNvSpPr>
          <p:nvPr/>
        </p:nvSpPr>
        <p:spPr>
          <a:xfrm>
            <a:off x="237704" y="484312"/>
            <a:ext cx="1728192" cy="1440160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50800" tIns="50800" rIns="50800" bIns="50800" anchor="b"/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algn="ctr" hangingPunct="1"/>
            <a:r>
              <a:rPr lang="en-IE" dirty="0"/>
              <a:t>Family Tree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04507470"/>
              </p:ext>
            </p:extLst>
          </p:nvPr>
        </p:nvGraphicFramePr>
        <p:xfrm>
          <a:off x="2109912" y="2068488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3449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1208</Words>
  <Application>Microsoft Office PowerPoint</Application>
  <PresentationFormat>Custom</PresentationFormat>
  <Paragraphs>193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Consolas</vt:lpstr>
      <vt:lpstr>Gill Sans</vt:lpstr>
      <vt:lpstr>Helvetica</vt:lpstr>
      <vt:lpstr>Helvetica Neue</vt:lpstr>
      <vt:lpstr>Helvetica Neue Light</vt:lpstr>
      <vt:lpstr>Lucida Grande</vt:lpstr>
      <vt:lpstr>PT Sans</vt:lpstr>
      <vt:lpstr>Wingdings</vt:lpstr>
      <vt:lpstr>ModernPortfolio</vt:lpstr>
      <vt:lpstr>Programming Languages</vt:lpstr>
      <vt:lpstr>Topic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Smalltalk Cluster</vt:lpstr>
      <vt:lpstr>PowerPoint Presentation</vt:lpstr>
      <vt:lpstr>               Ruby, Groovy, Java, Scala Cluster</vt:lpstr>
      <vt:lpstr>PowerPoint Presentation</vt:lpstr>
      <vt:lpstr>PowerPoint Presentation</vt:lpstr>
      <vt:lpstr>Programming Languages as Reactions</vt:lpstr>
      <vt:lpstr>PowerPoint Presentation</vt:lpstr>
      <vt:lpstr>PowerPoint Presentation</vt:lpstr>
      <vt:lpstr>PowerPoint Presentation</vt:lpstr>
      <vt:lpstr>Paul Graham’s Wish List for a Programming Language</vt:lpstr>
      <vt:lpstr>Paul Graham's Wish List for a Programming Language</vt:lpstr>
      <vt:lpstr>Java</vt:lpstr>
      <vt:lpstr>Groovy/Ruby/Python/Scala/Xtend/Kotlin (from Neal Ford)</vt:lpstr>
      <vt:lpstr>Typing  The concept of applying a “type” to a variable</vt:lpstr>
      <vt:lpstr>Typing Spectrum</vt:lpstr>
      <vt:lpstr>Defining Typing Terms...</vt:lpstr>
      <vt:lpstr>PowerPoint Presentation</vt:lpstr>
      <vt:lpstr>PowerPoint Presentation</vt:lpstr>
      <vt:lpstr>Dynamic Typing</vt:lpstr>
      <vt:lpstr>PowerPoint Presentation</vt:lpstr>
      <vt:lpstr>Dynamic Typing – Example</vt:lpstr>
      <vt:lpstr>Static Typing</vt:lpstr>
      <vt:lpstr>PowerPoint Presentation</vt:lpstr>
      <vt:lpstr>Static Typing – Example</vt:lpstr>
      <vt:lpstr>PowerPoint Presentation</vt:lpstr>
      <vt:lpstr>PowerPoint Presentation</vt:lpstr>
      <vt:lpstr>PowerPoint Presentation</vt:lpstr>
      <vt:lpstr>Strong Typing</vt:lpstr>
      <vt:lpstr>Strong Typing – Example 1</vt:lpstr>
      <vt:lpstr>Strong Typing – Example 1 (fix with casting)</vt:lpstr>
      <vt:lpstr>Strong Typing – Example 1 (fix with type)</vt:lpstr>
      <vt:lpstr>Strong Typing – Example 2</vt:lpstr>
      <vt:lpstr>Weak Typing</vt:lpstr>
      <vt:lpstr>Weak Typing – Example 1</vt:lpstr>
      <vt:lpstr>Weak Typing – Example 2</vt:lpstr>
      <vt:lpstr>Weak Typing – Example 3</vt:lpstr>
      <vt:lpstr>PowerPoint Presentation</vt:lpstr>
      <vt:lpstr>Typing Spectrum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</dc:title>
  <dc:creator>Siobhan Drohan</dc:creator>
  <cp:lastModifiedBy>Siobhan Drohan</cp:lastModifiedBy>
  <cp:revision>97</cp:revision>
  <dcterms:modified xsi:type="dcterms:W3CDTF">2017-10-24T20:28:45Z</dcterms:modified>
</cp:coreProperties>
</file>